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1" r:id="rId4"/>
    <p:sldId id="270" r:id="rId5"/>
    <p:sldId id="262" r:id="rId6"/>
    <p:sldId id="265" r:id="rId7"/>
    <p:sldId id="266" r:id="rId8"/>
    <p:sldId id="267" r:id="rId9"/>
    <p:sldId id="269" r:id="rId10"/>
    <p:sldId id="263"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83" d="100"/>
          <a:sy n="83" d="100"/>
        </p:scale>
        <p:origin x="8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CF00-EDDA-9468-AE0E-42B29CCD9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D9F6E1-2A5C-15FE-A3CA-E150E8247091}"/>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AA5385-CE85-002C-5750-3E722C326C16}"/>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B6DD43EA-4276-2057-93F0-FBDC1EC637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6D0A1-D69B-D124-D8D4-A43DFF0E2E6A}"/>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213274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986B-B398-2C30-414F-8FBA1D6C7E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84D7BC-1908-0432-B94E-BA4B9E0911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50207E-2E0D-678E-3C44-30DC1863F10B}"/>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7219B5C6-7E47-15D8-60BA-6716518C26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313B94-43D7-8FA8-6297-9B33A70E40F7}"/>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326478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48BB6-21B5-D5F8-D9CC-3CB9BA055F5B}"/>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55580E-55F9-DCE1-2EAB-8627409F114B}"/>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7A5E2F-6DFF-BEBB-7B0F-B358963D626F}"/>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A8A7D6DE-FA3B-824F-EF22-411A4B522D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FEAF58-C412-91DD-C27A-7F1AF5D33641}"/>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2571525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2B0D-61D8-613C-C3D8-D1D26F9F23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0943C0-83A4-7E0E-7D5F-1D732805A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BB06BF-A218-25B1-CAAA-B9E6A39BC569}"/>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2380A1BA-BEC6-0FF5-BB8B-31EF5E4304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5A018E-A635-3BD7-CCD8-52D6EA93621A}"/>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259084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897B-6E0F-6270-E9A2-2AEAF17A8D3E}"/>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E40483-5A43-2BFE-1F6D-0383224DA7BF}"/>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79F68F-5F5D-DE9C-FA9E-7FBC549C952B}"/>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7A992288-5809-D7C0-4DAD-822EF40980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74C186-5C4C-95FC-D0DC-B9E42DD0EE61}"/>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212961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A96F-B1DC-E3BB-7118-3C3553EBDE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E1D0F3-7FBE-AD44-5B22-E48984B0FA77}"/>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1A7029-F93A-6F68-5905-EE5FCF2B474D}"/>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423C24-7029-1E1A-7A75-6168C70D91C7}"/>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6" name="Footer Placeholder 5">
            <a:extLst>
              <a:ext uri="{FF2B5EF4-FFF2-40B4-BE49-F238E27FC236}">
                <a16:creationId xmlns:a16="http://schemas.microsoft.com/office/drawing/2014/main" id="{BA6F2ECF-B4A0-D9C4-ECF1-CA137909D5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E43F3B-6E7A-135A-0188-61872D080845}"/>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38689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876C-241B-24C3-5D0B-2587994B4BF4}"/>
              </a:ext>
            </a:extLst>
          </p:cNvPr>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2124B8-A260-329C-26CB-3CC4EDE3BE4B}"/>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F7DD6-4851-3060-5BE7-7021E49EBD59}"/>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C8052D-9F24-BA44-9D59-8FFEA2F4CC6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29779-95CA-5E92-E9FE-201013F8B739}"/>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7B5BF8-CAA4-6EA8-6B4D-AE3C5B12E990}"/>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8" name="Footer Placeholder 7">
            <a:extLst>
              <a:ext uri="{FF2B5EF4-FFF2-40B4-BE49-F238E27FC236}">
                <a16:creationId xmlns:a16="http://schemas.microsoft.com/office/drawing/2014/main" id="{91954B1A-0965-77C6-3CB1-F28A2B72A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06EB9A-67EC-00F7-C1A5-C2CC15020330}"/>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46416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4E08C-AEC8-2587-3D28-4AC0ECFBED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A60849-3E64-E542-3133-A19B7EE6C9A7}"/>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4" name="Footer Placeholder 3">
            <a:extLst>
              <a:ext uri="{FF2B5EF4-FFF2-40B4-BE49-F238E27FC236}">
                <a16:creationId xmlns:a16="http://schemas.microsoft.com/office/drawing/2014/main" id="{5AD718B6-35BF-0D90-C622-B58201E831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CEBDF7-543B-99B1-0B1C-2D3BA39577B7}"/>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8714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B8116-6E79-10A5-DC1F-334455F9BA0A}"/>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3" name="Footer Placeholder 2">
            <a:extLst>
              <a:ext uri="{FF2B5EF4-FFF2-40B4-BE49-F238E27FC236}">
                <a16:creationId xmlns:a16="http://schemas.microsoft.com/office/drawing/2014/main" id="{5B1C93A1-CC57-BCD2-0C2D-E853C5B8988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3BA6D53-9D0C-C108-88F2-13D2271AF9F4}"/>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77080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7D29-F383-086B-558F-1909BB2A0DF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6EE691-1971-AB40-0DE6-044DD1475572}"/>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A7335F-47AE-CE9D-E312-22164681695C}"/>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F0F47B1C-37BC-476A-D7D6-A9B382B68E03}"/>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6" name="Footer Placeholder 5">
            <a:extLst>
              <a:ext uri="{FF2B5EF4-FFF2-40B4-BE49-F238E27FC236}">
                <a16:creationId xmlns:a16="http://schemas.microsoft.com/office/drawing/2014/main" id="{9799B208-1194-2573-6624-E30675E4DD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491C99-9969-065C-E3C0-05C8A5B9CA8A}"/>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401086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0DDF-C1C6-84AC-2E82-7EF571346A2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74E609-919B-3E7F-9AD7-C293B0A77367}"/>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IN"/>
          </a:p>
        </p:txBody>
      </p:sp>
      <p:sp>
        <p:nvSpPr>
          <p:cNvPr id="4" name="Text Placeholder 3">
            <a:extLst>
              <a:ext uri="{FF2B5EF4-FFF2-40B4-BE49-F238E27FC236}">
                <a16:creationId xmlns:a16="http://schemas.microsoft.com/office/drawing/2014/main" id="{E5A680D9-EE47-0E71-441C-A0719855574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F918A6E2-B18E-AACE-9FF5-B9FF523A63B3}"/>
              </a:ext>
            </a:extLst>
          </p:cNvPr>
          <p:cNvSpPr>
            <a:spLocks noGrp="1"/>
          </p:cNvSpPr>
          <p:nvPr>
            <p:ph type="dt" sz="half" idx="10"/>
          </p:nvPr>
        </p:nvSpPr>
        <p:spPr/>
        <p:txBody>
          <a:bodyPr/>
          <a:lstStyle/>
          <a:p>
            <a:fld id="{955D035A-4A0F-472F-BD4A-8009974106AE}" type="datetimeFigureOut">
              <a:rPr lang="en-IN" smtClean="0"/>
              <a:t>07-07-2022</a:t>
            </a:fld>
            <a:endParaRPr lang="en-IN"/>
          </a:p>
        </p:txBody>
      </p:sp>
      <p:sp>
        <p:nvSpPr>
          <p:cNvPr id="6" name="Footer Placeholder 5">
            <a:extLst>
              <a:ext uri="{FF2B5EF4-FFF2-40B4-BE49-F238E27FC236}">
                <a16:creationId xmlns:a16="http://schemas.microsoft.com/office/drawing/2014/main" id="{7463A930-3DBC-224B-45FA-1C6FB647FE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85E939-161A-43A6-CC05-4EC3DF1636CD}"/>
              </a:ext>
            </a:extLst>
          </p:cNvPr>
          <p:cNvSpPr>
            <a:spLocks noGrp="1"/>
          </p:cNvSpPr>
          <p:nvPr>
            <p:ph type="sldNum" sz="quarter" idx="12"/>
          </p:nvPr>
        </p:nvSpPr>
        <p:spPr/>
        <p:txBody>
          <a:bodyPr/>
          <a:lstStyle/>
          <a:p>
            <a:fld id="{19CAE077-0A23-422B-98E5-7DF42C5A5A05}" type="slidenum">
              <a:rPr lang="en-IN" smtClean="0"/>
              <a:t>‹#›</a:t>
            </a:fld>
            <a:endParaRPr lang="en-IN"/>
          </a:p>
        </p:txBody>
      </p:sp>
    </p:spTree>
    <p:extLst>
      <p:ext uri="{BB962C8B-B14F-4D97-AF65-F5344CB8AC3E}">
        <p14:creationId xmlns:p14="http://schemas.microsoft.com/office/powerpoint/2010/main" val="352767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4D4DA-50CC-5B2B-FDEE-380210D8CD71}"/>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18FE07-6CEB-7ACF-7135-581233E252C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56AD57-760D-AE0E-FFBC-C245CEE47869}"/>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D035A-4A0F-472F-BD4A-8009974106AE}" type="datetimeFigureOut">
              <a:rPr lang="en-IN" smtClean="0"/>
              <a:t>07-07-2022</a:t>
            </a:fld>
            <a:endParaRPr lang="en-IN"/>
          </a:p>
        </p:txBody>
      </p:sp>
      <p:sp>
        <p:nvSpPr>
          <p:cNvPr id="5" name="Footer Placeholder 4">
            <a:extLst>
              <a:ext uri="{FF2B5EF4-FFF2-40B4-BE49-F238E27FC236}">
                <a16:creationId xmlns:a16="http://schemas.microsoft.com/office/drawing/2014/main" id="{987D87E1-807B-F90C-447F-40AC51F23994}"/>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63EEDD-D64C-D30E-51AF-4FA4780864C3}"/>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E077-0A23-422B-98E5-7DF42C5A5A05}" type="slidenum">
              <a:rPr lang="en-IN" smtClean="0"/>
              <a:t>‹#›</a:t>
            </a:fld>
            <a:endParaRPr lang="en-IN"/>
          </a:p>
        </p:txBody>
      </p:sp>
    </p:spTree>
    <p:extLst>
      <p:ext uri="{BB962C8B-B14F-4D97-AF65-F5344CB8AC3E}">
        <p14:creationId xmlns:p14="http://schemas.microsoft.com/office/powerpoint/2010/main" val="150470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99893" y="1629386"/>
            <a:ext cx="9421778" cy="1470025"/>
          </a:xfrm>
          <a:ln>
            <a:noFill/>
          </a:ln>
          <a:effectLst/>
        </p:spPr>
        <p:txBody>
          <a:bodyPr>
            <a:normAutofit/>
          </a:bodyPr>
          <a:lstStyle/>
          <a:p>
            <a:r>
              <a:rPr lang="en-US" sz="4267" b="1" dirty="0">
                <a:solidFill>
                  <a:schemeClr val="tx1">
                    <a:lumMod val="65000"/>
                    <a:lumOff val="35000"/>
                  </a:schemeClr>
                </a:solidFill>
                <a:effectLst>
                  <a:outerShdw blurRad="50800" dist="38100" algn="l" rotWithShape="0">
                    <a:prstClr val="black">
                      <a:alpha val="40000"/>
                    </a:prstClr>
                  </a:outerShdw>
                </a:effectLst>
                <a:latin typeface="Arial" pitchFamily="34" charset="0"/>
                <a:ea typeface="Tahoma" pitchFamily="34" charset="0"/>
                <a:cs typeface="Arial" pitchFamily="34" charset="0"/>
              </a:rPr>
              <a:t>PTU PORTAL FOR STUDENTS HIGHER EDUCATION </a:t>
            </a:r>
          </a:p>
        </p:txBody>
      </p:sp>
      <p:sp>
        <p:nvSpPr>
          <p:cNvPr id="2" name="TextBox 1"/>
          <p:cNvSpPr txBox="1"/>
          <p:nvPr/>
        </p:nvSpPr>
        <p:spPr>
          <a:xfrm>
            <a:off x="537182" y="5150792"/>
            <a:ext cx="4673600" cy="7898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Guide</a:t>
            </a: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 :  </a:t>
            </a:r>
            <a:r>
              <a:rPr kumimoji="0" lang="en-US" sz="2400" b="0" i="0" u="none" strike="noStrike" kern="1200" cap="none" spc="0" normalizeH="0" baseline="0" noProof="0" dirty="0" err="1">
                <a:ln>
                  <a:noFill/>
                </a:ln>
                <a:solidFill>
                  <a:prstClr val="black">
                    <a:lumMod val="75000"/>
                    <a:lumOff val="25000"/>
                  </a:prstClr>
                </a:solidFill>
                <a:effectLst/>
                <a:uLnTx/>
                <a:uFillTx/>
                <a:latin typeface="Trebuchet MS" panose="020B0603020202020204" pitchFamily="34" charset="0"/>
                <a:ea typeface="+mn-ea"/>
                <a:cs typeface="+mn-cs"/>
              </a:rPr>
              <a:t>Dr.M.Thirumaran</a:t>
            </a:r>
            <a:endPar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                  </a:t>
            </a:r>
            <a:r>
              <a:rPr kumimoji="0" lang="en-US" sz="2133" b="0" i="0" u="none" strike="noStrike" kern="1200" cap="none" spc="0" normalizeH="0" baseline="0" noProof="0" dirty="0" err="1">
                <a:ln>
                  <a:noFill/>
                </a:ln>
                <a:solidFill>
                  <a:prstClr val="black">
                    <a:lumMod val="75000"/>
                    <a:lumOff val="25000"/>
                  </a:prstClr>
                </a:solidFill>
                <a:effectLst/>
                <a:uLnTx/>
                <a:uFillTx/>
                <a:latin typeface="Trebuchet MS" panose="020B0603020202020204" pitchFamily="34" charset="0"/>
                <a:ea typeface="+mn-ea"/>
                <a:cs typeface="+mn-cs"/>
              </a:rPr>
              <a:t>B.Tech</a:t>
            </a:r>
            <a:r>
              <a:rPr kumimoji="0" lang="en-US" sz="2133"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 </a:t>
            </a:r>
            <a:r>
              <a:rPr kumimoji="0" lang="en-US" sz="2133" b="0" i="0" u="none" strike="noStrike" kern="1200" cap="none" spc="0" normalizeH="0" baseline="0" noProof="0" dirty="0" err="1">
                <a:ln>
                  <a:noFill/>
                </a:ln>
                <a:solidFill>
                  <a:prstClr val="black">
                    <a:lumMod val="75000"/>
                    <a:lumOff val="25000"/>
                  </a:prstClr>
                </a:solidFill>
                <a:effectLst/>
                <a:uLnTx/>
                <a:uFillTx/>
                <a:latin typeface="Trebuchet MS" panose="020B0603020202020204" pitchFamily="34" charset="0"/>
                <a:ea typeface="+mn-ea"/>
                <a:cs typeface="+mn-cs"/>
              </a:rPr>
              <a:t>M.Tech</a:t>
            </a:r>
            <a:r>
              <a:rPr kumimoji="0" lang="en-US" sz="2133"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 Ph. D.</a:t>
            </a:r>
          </a:p>
        </p:txBody>
      </p:sp>
      <p:sp>
        <p:nvSpPr>
          <p:cNvPr id="5" name="TextBox 4"/>
          <p:cNvSpPr txBox="1"/>
          <p:nvPr/>
        </p:nvSpPr>
        <p:spPr>
          <a:xfrm>
            <a:off x="1002488" y="6042990"/>
            <a:ext cx="50935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By</a:t>
            </a: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 :  K. Syed Salahuddin </a:t>
            </a: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rPr>
              <a:t>(20CS427)</a:t>
            </a:r>
            <a:endParaRPr kumimoji="0" lang="en-US" sz="2133" b="0" i="0" u="none" strike="noStrike" kern="1200" cap="none" spc="0" normalizeH="0" baseline="0" noProof="0" dirty="0">
              <a:ln>
                <a:noFill/>
              </a:ln>
              <a:solidFill>
                <a:prstClr val="black">
                  <a:lumMod val="75000"/>
                  <a:lumOff val="25000"/>
                </a:prstClr>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45205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347662" y="2235992"/>
            <a:ext cx="3567115" cy="2386015"/>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61A171B0-A50E-CC5D-61FA-1F9C00DEDD54}"/>
              </a:ext>
            </a:extLst>
          </p:cNvPr>
          <p:cNvSpPr>
            <a:spLocks noGrp="1"/>
          </p:cNvSpPr>
          <p:nvPr>
            <p:ph type="title"/>
          </p:nvPr>
        </p:nvSpPr>
        <p:spPr>
          <a:xfrm>
            <a:off x="0" y="2155371"/>
            <a:ext cx="2628900" cy="2547257"/>
          </a:xfrm>
          <a:noFill/>
        </p:spPr>
        <p:txBody>
          <a:bodyPr vert="horz" lIns="91440" tIns="45720" rIns="91440" bIns="45720" rtlCol="0" anchor="ctr">
            <a:normAutofit/>
          </a:bodyPr>
          <a:lstStyle/>
          <a:p>
            <a:pPr algn="ctr" defTabSz="914400"/>
            <a:r>
              <a:rPr lang="en-US" sz="3600" dirty="0">
                <a:solidFill>
                  <a:srgbClr val="FFFFFF"/>
                </a:solidFill>
                <a:latin typeface="Trebuchet MS" panose="020B0603020202020204" pitchFamily="34" charset="0"/>
                <a:cs typeface="Arial" panose="020B0604020202020204" pitchFamily="34" charset="0"/>
              </a:rPr>
              <a:t>ER</a:t>
            </a:r>
            <a:r>
              <a:rPr lang="en-US" sz="3600" kern="1200" dirty="0">
                <a:solidFill>
                  <a:srgbClr val="FFFFFF"/>
                </a:solidFill>
                <a:latin typeface="Trebuchet MS" panose="020B0603020202020204" pitchFamily="34" charset="0"/>
                <a:cs typeface="Arial" panose="020B0604020202020204" pitchFamily="34" charset="0"/>
              </a:rPr>
              <a:t> DIAGRAM </a:t>
            </a:r>
          </a:p>
        </p:txBody>
      </p:sp>
      <p:pic>
        <p:nvPicPr>
          <p:cNvPr id="6" name="Picture 5">
            <a:extLst>
              <a:ext uri="{FF2B5EF4-FFF2-40B4-BE49-F238E27FC236}">
                <a16:creationId xmlns:a16="http://schemas.microsoft.com/office/drawing/2014/main" id="{45632B72-A0A4-25F1-0F3F-6DFB041021AF}"/>
              </a:ext>
            </a:extLst>
          </p:cNvPr>
          <p:cNvPicPr>
            <a:picLocks noChangeAspect="1"/>
          </p:cNvPicPr>
          <p:nvPr/>
        </p:nvPicPr>
        <p:blipFill rotWithShape="1">
          <a:blip r:embed="rId2">
            <a:extLst>
              <a:ext uri="{28A0092B-C50C-407E-A947-70E740481C1C}">
                <a14:useLocalDpi xmlns:a14="http://schemas.microsoft.com/office/drawing/2010/main" val="0"/>
              </a:ext>
            </a:extLst>
          </a:blip>
          <a:srcRect l="4708" t="14079" r="4244" b="12983"/>
          <a:stretch/>
        </p:blipFill>
        <p:spPr>
          <a:xfrm>
            <a:off x="4180777" y="26579"/>
            <a:ext cx="6030023" cy="6831421"/>
          </a:xfrm>
          <a:prstGeom prst="rect">
            <a:avLst/>
          </a:prstGeom>
        </p:spPr>
      </p:pic>
    </p:spTree>
    <p:extLst>
      <p:ext uri="{BB962C8B-B14F-4D97-AF65-F5344CB8AC3E}">
        <p14:creationId xmlns:p14="http://schemas.microsoft.com/office/powerpoint/2010/main" val="284529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347662" y="2235992"/>
            <a:ext cx="3567115" cy="2386015"/>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61A171B0-A50E-CC5D-61FA-1F9C00DEDD54}"/>
              </a:ext>
            </a:extLst>
          </p:cNvPr>
          <p:cNvSpPr>
            <a:spLocks noGrp="1"/>
          </p:cNvSpPr>
          <p:nvPr>
            <p:ph type="title"/>
          </p:nvPr>
        </p:nvSpPr>
        <p:spPr>
          <a:xfrm>
            <a:off x="0" y="2155371"/>
            <a:ext cx="2628900" cy="2547257"/>
          </a:xfrm>
          <a:noFill/>
        </p:spPr>
        <p:txBody>
          <a:bodyPr vert="horz" lIns="91440" tIns="45720" rIns="91440" bIns="45720" rtlCol="0" anchor="ctr">
            <a:normAutofit/>
          </a:bodyPr>
          <a:lstStyle/>
          <a:p>
            <a:pPr algn="ctr" defTabSz="914400"/>
            <a:r>
              <a:rPr lang="en-US" sz="3200" kern="1200" dirty="0">
                <a:solidFill>
                  <a:srgbClr val="FFFFFF"/>
                </a:solidFill>
                <a:latin typeface="Trebuchet MS" panose="020B0603020202020204" pitchFamily="34" charset="0"/>
                <a:cs typeface="Arial" panose="020B0604020202020204" pitchFamily="34" charset="0"/>
              </a:rPr>
              <a:t>CLASS DIAGRAM </a:t>
            </a:r>
          </a:p>
        </p:txBody>
      </p:sp>
      <p:pic>
        <p:nvPicPr>
          <p:cNvPr id="7" name="Picture 6" descr="Diagram&#10;&#10;Description automatically generated">
            <a:extLst>
              <a:ext uri="{FF2B5EF4-FFF2-40B4-BE49-F238E27FC236}">
                <a16:creationId xmlns:a16="http://schemas.microsoft.com/office/drawing/2014/main" id="{7E33B426-A877-CB88-0481-904CD91D351C}"/>
              </a:ext>
            </a:extLst>
          </p:cNvPr>
          <p:cNvPicPr>
            <a:picLocks noChangeAspect="1"/>
          </p:cNvPicPr>
          <p:nvPr/>
        </p:nvPicPr>
        <p:blipFill rotWithShape="1">
          <a:blip r:embed="rId2">
            <a:extLst>
              <a:ext uri="{28A0092B-C50C-407E-A947-70E740481C1C}">
                <a14:useLocalDpi xmlns:a14="http://schemas.microsoft.com/office/drawing/2010/main" val="0"/>
              </a:ext>
            </a:extLst>
          </a:blip>
          <a:srcRect l="5375" t="9583" r="5165" b="5960"/>
          <a:stretch/>
        </p:blipFill>
        <p:spPr>
          <a:xfrm>
            <a:off x="5175326" y="0"/>
            <a:ext cx="5189883" cy="6858000"/>
          </a:xfrm>
          <a:prstGeom prst="rect">
            <a:avLst/>
          </a:prstGeom>
        </p:spPr>
      </p:pic>
      <p:sp>
        <p:nvSpPr>
          <p:cNvPr id="8" name="Title 1">
            <a:extLst>
              <a:ext uri="{FF2B5EF4-FFF2-40B4-BE49-F238E27FC236}">
                <a16:creationId xmlns:a16="http://schemas.microsoft.com/office/drawing/2014/main" id="{847F1939-3E28-5661-8D72-04B82F4F8DD0}"/>
              </a:ext>
            </a:extLst>
          </p:cNvPr>
          <p:cNvSpPr txBox="1">
            <a:spLocks/>
          </p:cNvSpPr>
          <p:nvPr/>
        </p:nvSpPr>
        <p:spPr>
          <a:xfrm>
            <a:off x="242888" y="294614"/>
            <a:ext cx="5408269" cy="564004"/>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latin typeface="Trebuchet MS" panose="020B0603020202020204" pitchFamily="34" charset="0"/>
                <a:cs typeface="Arial" panose="020B0604020202020204" pitchFamily="34" charset="0"/>
              </a:rPr>
              <a:t>UML DIAGRAMS</a:t>
            </a:r>
          </a:p>
        </p:txBody>
      </p:sp>
      <p:sp>
        <p:nvSpPr>
          <p:cNvPr id="9" name="Rectangle 8">
            <a:extLst>
              <a:ext uri="{FF2B5EF4-FFF2-40B4-BE49-F238E27FC236}">
                <a16:creationId xmlns:a16="http://schemas.microsoft.com/office/drawing/2014/main" id="{AE820A23-F818-328B-91DA-29855E84D0F2}"/>
              </a:ext>
            </a:extLst>
          </p:cNvPr>
          <p:cNvSpPr>
            <a:spLocks/>
          </p:cNvSpPr>
          <p:nvPr/>
        </p:nvSpPr>
        <p:spPr>
          <a:xfrm>
            <a:off x="608648" y="879128"/>
            <a:ext cx="2664000" cy="468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595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271058" y="2159387"/>
            <a:ext cx="3567115" cy="2539223"/>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157343" y="2259595"/>
            <a:ext cx="2461401"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SEQUENCE DIAGRAM </a:t>
            </a:r>
            <a:br>
              <a:rPr lang="en-US" sz="3200" dirty="0">
                <a:solidFill>
                  <a:srgbClr val="FFFFFF"/>
                </a:solidFill>
                <a:latin typeface="Trebuchet MS" panose="020B0603020202020204" pitchFamily="34" charset="0"/>
              </a:rPr>
            </a:br>
            <a:r>
              <a:rPr lang="en-US" sz="3200" dirty="0">
                <a:solidFill>
                  <a:srgbClr val="FFFFFF"/>
                </a:solidFill>
                <a:latin typeface="Trebuchet MS" panose="020B0603020202020204" pitchFamily="34" charset="0"/>
              </a:rPr>
              <a:t>[admin]</a:t>
            </a:r>
          </a:p>
        </p:txBody>
      </p:sp>
      <p:pic>
        <p:nvPicPr>
          <p:cNvPr id="10" name="Picture 9">
            <a:extLst>
              <a:ext uri="{FF2B5EF4-FFF2-40B4-BE49-F238E27FC236}">
                <a16:creationId xmlns:a16="http://schemas.microsoft.com/office/drawing/2014/main" id="{5B720A51-8A3B-6827-AAE3-372149F1C3CD}"/>
              </a:ext>
            </a:extLst>
          </p:cNvPr>
          <p:cNvPicPr>
            <a:picLocks noChangeAspect="1"/>
          </p:cNvPicPr>
          <p:nvPr/>
        </p:nvPicPr>
        <p:blipFill rotWithShape="1">
          <a:blip r:embed="rId2">
            <a:extLst>
              <a:ext uri="{28A0092B-C50C-407E-A947-70E740481C1C}">
                <a14:useLocalDpi xmlns:a14="http://schemas.microsoft.com/office/drawing/2010/main" val="0"/>
              </a:ext>
            </a:extLst>
          </a:blip>
          <a:srcRect l="4820" t="13818" r="4287" b="17123"/>
          <a:stretch/>
        </p:blipFill>
        <p:spPr>
          <a:xfrm>
            <a:off x="4613032" y="0"/>
            <a:ext cx="6382693" cy="6858000"/>
          </a:xfrm>
          <a:prstGeom prst="rect">
            <a:avLst/>
          </a:prstGeom>
        </p:spPr>
      </p:pic>
    </p:spTree>
    <p:extLst>
      <p:ext uri="{BB962C8B-B14F-4D97-AF65-F5344CB8AC3E}">
        <p14:creationId xmlns:p14="http://schemas.microsoft.com/office/powerpoint/2010/main" val="35748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271058" y="2159387"/>
            <a:ext cx="3567115" cy="2539223"/>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237602" y="2259595"/>
            <a:ext cx="2461401"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SEQUENCE DIAGRAM </a:t>
            </a:r>
            <a:br>
              <a:rPr lang="en-US" sz="3200" dirty="0">
                <a:solidFill>
                  <a:srgbClr val="FFFFFF"/>
                </a:solidFill>
                <a:latin typeface="Trebuchet MS" panose="020B0603020202020204" pitchFamily="34" charset="0"/>
              </a:rPr>
            </a:br>
            <a:r>
              <a:rPr lang="en-US" sz="3200" dirty="0">
                <a:solidFill>
                  <a:srgbClr val="FFFFFF"/>
                </a:solidFill>
                <a:latin typeface="Trebuchet MS" panose="020B0603020202020204" pitchFamily="34" charset="0"/>
              </a:rPr>
              <a:t>[student]</a:t>
            </a:r>
          </a:p>
        </p:txBody>
      </p:sp>
      <p:pic>
        <p:nvPicPr>
          <p:cNvPr id="5" name="Picture 4">
            <a:extLst>
              <a:ext uri="{FF2B5EF4-FFF2-40B4-BE49-F238E27FC236}">
                <a16:creationId xmlns:a16="http://schemas.microsoft.com/office/drawing/2014/main" id="{B45C8603-D1ED-021B-E065-8B332ABE380E}"/>
              </a:ext>
            </a:extLst>
          </p:cNvPr>
          <p:cNvPicPr>
            <a:picLocks noChangeAspect="1"/>
          </p:cNvPicPr>
          <p:nvPr/>
        </p:nvPicPr>
        <p:blipFill rotWithShape="1">
          <a:blip r:embed="rId2">
            <a:extLst>
              <a:ext uri="{28A0092B-C50C-407E-A947-70E740481C1C}">
                <a14:useLocalDpi xmlns:a14="http://schemas.microsoft.com/office/drawing/2010/main" val="0"/>
              </a:ext>
            </a:extLst>
          </a:blip>
          <a:srcRect l="4410" t="13222" r="4650" b="18342"/>
          <a:stretch/>
        </p:blipFill>
        <p:spPr>
          <a:xfrm>
            <a:off x="4279478" y="0"/>
            <a:ext cx="6444219" cy="6858000"/>
          </a:xfrm>
          <a:prstGeom prst="rect">
            <a:avLst/>
          </a:prstGeom>
        </p:spPr>
      </p:pic>
    </p:spTree>
    <p:extLst>
      <p:ext uri="{BB962C8B-B14F-4D97-AF65-F5344CB8AC3E}">
        <p14:creationId xmlns:p14="http://schemas.microsoft.com/office/powerpoint/2010/main" val="573224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271058" y="2159387"/>
            <a:ext cx="3567115" cy="2539223"/>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167503" y="2259595"/>
            <a:ext cx="2461401"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SEQUENCE DIAGRAM </a:t>
            </a:r>
            <a:br>
              <a:rPr lang="en-US" sz="3200" dirty="0">
                <a:solidFill>
                  <a:srgbClr val="FFFFFF"/>
                </a:solidFill>
                <a:latin typeface="Trebuchet MS" panose="020B0603020202020204" pitchFamily="34" charset="0"/>
              </a:rPr>
            </a:br>
            <a:r>
              <a:rPr lang="en-US" sz="3200" dirty="0">
                <a:solidFill>
                  <a:srgbClr val="FFFFFF"/>
                </a:solidFill>
                <a:latin typeface="Trebuchet MS" panose="020B0603020202020204" pitchFamily="34" charset="0"/>
              </a:rPr>
              <a:t>[Trainer]</a:t>
            </a:r>
          </a:p>
        </p:txBody>
      </p:sp>
      <p:pic>
        <p:nvPicPr>
          <p:cNvPr id="6" name="Picture 5">
            <a:extLst>
              <a:ext uri="{FF2B5EF4-FFF2-40B4-BE49-F238E27FC236}">
                <a16:creationId xmlns:a16="http://schemas.microsoft.com/office/drawing/2014/main" id="{64C8CD4B-F304-F236-9665-736095C5C44B}"/>
              </a:ext>
            </a:extLst>
          </p:cNvPr>
          <p:cNvPicPr>
            <a:picLocks noChangeAspect="1"/>
          </p:cNvPicPr>
          <p:nvPr/>
        </p:nvPicPr>
        <p:blipFill rotWithShape="1">
          <a:blip r:embed="rId2">
            <a:extLst>
              <a:ext uri="{28A0092B-C50C-407E-A947-70E740481C1C}">
                <a14:useLocalDpi xmlns:a14="http://schemas.microsoft.com/office/drawing/2010/main" val="0"/>
              </a:ext>
            </a:extLst>
          </a:blip>
          <a:srcRect l="4805" t="12283" r="17602" b="38179"/>
          <a:stretch/>
        </p:blipFill>
        <p:spPr>
          <a:xfrm>
            <a:off x="4721237" y="272377"/>
            <a:ext cx="6345930" cy="5729468"/>
          </a:xfrm>
          <a:prstGeom prst="rect">
            <a:avLst/>
          </a:prstGeom>
        </p:spPr>
      </p:pic>
    </p:spTree>
    <p:extLst>
      <p:ext uri="{BB962C8B-B14F-4D97-AF65-F5344CB8AC3E}">
        <p14:creationId xmlns:p14="http://schemas.microsoft.com/office/powerpoint/2010/main" val="336002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271058" y="2159387"/>
            <a:ext cx="3567115" cy="2539223"/>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76063" y="2259595"/>
            <a:ext cx="2461401"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STATE CHART DIAGRAM</a:t>
            </a:r>
          </a:p>
        </p:txBody>
      </p:sp>
      <p:pic>
        <p:nvPicPr>
          <p:cNvPr id="5" name="Picture 4">
            <a:extLst>
              <a:ext uri="{FF2B5EF4-FFF2-40B4-BE49-F238E27FC236}">
                <a16:creationId xmlns:a16="http://schemas.microsoft.com/office/drawing/2014/main" id="{038BAEF1-5D6C-8764-CA1B-2981631C21D1}"/>
              </a:ext>
            </a:extLst>
          </p:cNvPr>
          <p:cNvPicPr>
            <a:picLocks noChangeAspect="1"/>
          </p:cNvPicPr>
          <p:nvPr/>
        </p:nvPicPr>
        <p:blipFill rotWithShape="1">
          <a:blip r:embed="rId2">
            <a:extLst>
              <a:ext uri="{28A0092B-C50C-407E-A947-70E740481C1C}">
                <a14:useLocalDpi xmlns:a14="http://schemas.microsoft.com/office/drawing/2010/main" val="0"/>
              </a:ext>
            </a:extLst>
          </a:blip>
          <a:srcRect l="4668" t="10945" r="4668" b="4096"/>
          <a:stretch/>
        </p:blipFill>
        <p:spPr>
          <a:xfrm>
            <a:off x="5006912" y="83611"/>
            <a:ext cx="5161406" cy="6765402"/>
          </a:xfrm>
          <a:prstGeom prst="rect">
            <a:avLst/>
          </a:prstGeom>
        </p:spPr>
      </p:pic>
    </p:spTree>
    <p:extLst>
      <p:ext uri="{BB962C8B-B14F-4D97-AF65-F5344CB8AC3E}">
        <p14:creationId xmlns:p14="http://schemas.microsoft.com/office/powerpoint/2010/main" val="204023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271058" y="2159387"/>
            <a:ext cx="3567115" cy="2539223"/>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194098" y="2259595"/>
            <a:ext cx="2461401"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ACTIVITY DIAGRAM</a:t>
            </a:r>
          </a:p>
        </p:txBody>
      </p:sp>
      <p:pic>
        <p:nvPicPr>
          <p:cNvPr id="6" name="Picture 5">
            <a:extLst>
              <a:ext uri="{FF2B5EF4-FFF2-40B4-BE49-F238E27FC236}">
                <a16:creationId xmlns:a16="http://schemas.microsoft.com/office/drawing/2014/main" id="{0A68E83A-165B-A18C-CE3A-D441BC9841FE}"/>
              </a:ext>
            </a:extLst>
          </p:cNvPr>
          <p:cNvPicPr>
            <a:picLocks noChangeAspect="1"/>
          </p:cNvPicPr>
          <p:nvPr/>
        </p:nvPicPr>
        <p:blipFill rotWithShape="1">
          <a:blip r:embed="rId2">
            <a:extLst>
              <a:ext uri="{28A0092B-C50C-407E-A947-70E740481C1C}">
                <a14:useLocalDpi xmlns:a14="http://schemas.microsoft.com/office/drawing/2010/main" val="0"/>
              </a:ext>
            </a:extLst>
          </a:blip>
          <a:srcRect l="4485" t="12457" r="5365" b="4290"/>
          <a:stretch/>
        </p:blipFill>
        <p:spPr>
          <a:xfrm>
            <a:off x="4990287" y="-6827"/>
            <a:ext cx="5325832" cy="6874555"/>
          </a:xfrm>
          <a:prstGeom prst="rect">
            <a:avLst/>
          </a:prstGeom>
        </p:spPr>
      </p:pic>
    </p:spTree>
    <p:extLst>
      <p:ext uri="{BB962C8B-B14F-4D97-AF65-F5344CB8AC3E}">
        <p14:creationId xmlns:p14="http://schemas.microsoft.com/office/powerpoint/2010/main" val="141121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164054" y="2052382"/>
            <a:ext cx="3567115" cy="2753231"/>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16263237-F4A0-1D65-D18E-923593C4F55F}"/>
              </a:ext>
            </a:extLst>
          </p:cNvPr>
          <p:cNvSpPr txBox="1">
            <a:spLocks/>
          </p:cNvSpPr>
          <p:nvPr/>
        </p:nvSpPr>
        <p:spPr>
          <a:xfrm>
            <a:off x="242887" y="2259596"/>
            <a:ext cx="2614609" cy="2338807"/>
          </a:xfrm>
          <a:prstGeom prst="rect">
            <a:avLst/>
          </a:prstGeom>
          <a:noFill/>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00"/>
            <a:r>
              <a:rPr lang="en-US" sz="3200" dirty="0">
                <a:solidFill>
                  <a:srgbClr val="FFFFFF"/>
                </a:solidFill>
                <a:latin typeface="Trebuchet MS" panose="020B0603020202020204" pitchFamily="34" charset="0"/>
              </a:rPr>
              <a:t>DEPLOYMENT DIAGRAM</a:t>
            </a:r>
          </a:p>
        </p:txBody>
      </p:sp>
      <p:grpSp>
        <p:nvGrpSpPr>
          <p:cNvPr id="3" name="Group 2">
            <a:extLst>
              <a:ext uri="{FF2B5EF4-FFF2-40B4-BE49-F238E27FC236}">
                <a16:creationId xmlns:a16="http://schemas.microsoft.com/office/drawing/2014/main" id="{DE0B80F7-E166-E903-14D2-56720857AC67}"/>
              </a:ext>
            </a:extLst>
          </p:cNvPr>
          <p:cNvGrpSpPr/>
          <p:nvPr/>
        </p:nvGrpSpPr>
        <p:grpSpPr>
          <a:xfrm>
            <a:off x="4931923" y="36699"/>
            <a:ext cx="5000019" cy="6784601"/>
            <a:chOff x="4931923" y="36699"/>
            <a:chExt cx="5000019" cy="6784601"/>
          </a:xfrm>
        </p:grpSpPr>
        <p:pic>
          <p:nvPicPr>
            <p:cNvPr id="6" name="Picture 5">
              <a:extLst>
                <a:ext uri="{FF2B5EF4-FFF2-40B4-BE49-F238E27FC236}">
                  <a16:creationId xmlns:a16="http://schemas.microsoft.com/office/drawing/2014/main" id="{0A68E83A-165B-A18C-CE3A-D441BC9841FE}"/>
                </a:ext>
              </a:extLst>
            </p:cNvPr>
            <p:cNvPicPr>
              <a:picLocks noChangeAspect="1"/>
            </p:cNvPicPr>
            <p:nvPr/>
          </p:nvPicPr>
          <p:blipFill rotWithShape="1">
            <a:blip r:embed="rId2">
              <a:extLst>
                <a:ext uri="{28A0092B-C50C-407E-A947-70E740481C1C}">
                  <a14:useLocalDpi xmlns:a14="http://schemas.microsoft.com/office/drawing/2010/main" val="0"/>
                </a:ext>
              </a:extLst>
            </a:blip>
            <a:srcRect l="4749" t="7037" r="4839" b="4493"/>
            <a:stretch/>
          </p:blipFill>
          <p:spPr>
            <a:xfrm>
              <a:off x="5029202" y="36699"/>
              <a:ext cx="4902740" cy="6784601"/>
            </a:xfrm>
            <a:prstGeom prst="rect">
              <a:avLst/>
            </a:prstGeom>
          </p:spPr>
        </p:pic>
        <p:sp>
          <p:nvSpPr>
            <p:cNvPr id="2" name="Rectangle 1">
              <a:extLst>
                <a:ext uri="{FF2B5EF4-FFF2-40B4-BE49-F238E27FC236}">
                  <a16:creationId xmlns:a16="http://schemas.microsoft.com/office/drawing/2014/main" id="{760B8A10-2730-9DC7-0965-02F5AF5A8587}"/>
                </a:ext>
              </a:extLst>
            </p:cNvPr>
            <p:cNvSpPr/>
            <p:nvPr/>
          </p:nvSpPr>
          <p:spPr>
            <a:xfrm>
              <a:off x="4931923" y="107004"/>
              <a:ext cx="1673158" cy="408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5453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7D93B-9577-2ECA-0CE6-46BCB196D226}"/>
              </a:ext>
            </a:extLst>
          </p:cNvPr>
          <p:cNvSpPr/>
          <p:nvPr/>
        </p:nvSpPr>
        <p:spPr>
          <a:xfrm rot="10184244">
            <a:off x="2448373" y="4095531"/>
            <a:ext cx="12812131" cy="7145964"/>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CB5ECC0-74C1-E3ED-E621-8EF9905DE74D}"/>
              </a:ext>
            </a:extLst>
          </p:cNvPr>
          <p:cNvSpPr/>
          <p:nvPr/>
        </p:nvSpPr>
        <p:spPr>
          <a:xfrm rot="20288107">
            <a:off x="-1935808" y="-3487623"/>
            <a:ext cx="10382837" cy="7145964"/>
          </a:xfrm>
          <a:prstGeom prst="round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BF9D061-79B9-6AB4-FC45-BC8EA63F8D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731" y="1191205"/>
            <a:ext cx="5408269" cy="2667373"/>
          </a:xfrm>
          <a:prstGeom prst="rect">
            <a:avLst/>
          </a:prstGeom>
          <a:ln>
            <a:solidFill>
              <a:sysClr val="window" lastClr="FFFFFF">
                <a:lumMod val="65000"/>
              </a:sysClr>
            </a:solidFill>
          </a:ln>
        </p:spPr>
      </p:pic>
      <p:sp>
        <p:nvSpPr>
          <p:cNvPr id="6" name="TextBox 5">
            <a:extLst>
              <a:ext uri="{FF2B5EF4-FFF2-40B4-BE49-F238E27FC236}">
                <a16:creationId xmlns:a16="http://schemas.microsoft.com/office/drawing/2014/main" id="{75DB1409-95CA-5939-BEF0-A24762AEDCF7}"/>
              </a:ext>
            </a:extLst>
          </p:cNvPr>
          <p:cNvSpPr txBox="1"/>
          <p:nvPr/>
        </p:nvSpPr>
        <p:spPr>
          <a:xfrm>
            <a:off x="6319520" y="1892217"/>
            <a:ext cx="5069840" cy="923330"/>
          </a:xfrm>
          <a:prstGeom prst="rect">
            <a:avLst/>
          </a:prstGeom>
          <a:noFill/>
        </p:spPr>
        <p:txBody>
          <a:bodyPr wrap="square">
            <a:spAutoFit/>
          </a:bodyPr>
          <a:lstStyle/>
          <a:p>
            <a:pPr algn="just"/>
            <a:r>
              <a:rPr lang="en-US" sz="1800" b="1" dirty="0">
                <a:effectLst/>
                <a:latin typeface="Trebuchet MS" panose="020B0603020202020204" pitchFamily="34" charset="0"/>
                <a:ea typeface="Times New Roman" panose="02020603050405020304" pitchFamily="18" charset="0"/>
              </a:rPr>
              <a:t>Main-page : </a:t>
            </a:r>
            <a:r>
              <a:rPr lang="en-US" sz="1800" dirty="0">
                <a:effectLst/>
                <a:latin typeface="Trebuchet MS" panose="020B0603020202020204" pitchFamily="34" charset="0"/>
                <a:ea typeface="Times New Roman" panose="02020603050405020304" pitchFamily="18" charset="0"/>
              </a:rPr>
              <a:t> The </a:t>
            </a:r>
            <a:r>
              <a:rPr lang="en-US" sz="1800" dirty="0" err="1">
                <a:effectLst/>
                <a:latin typeface="Trebuchet MS" panose="020B0603020202020204" pitchFamily="34" charset="0"/>
                <a:ea typeface="Times New Roman" panose="02020603050405020304" pitchFamily="18" charset="0"/>
              </a:rPr>
              <a:t>mainpage</a:t>
            </a:r>
            <a:r>
              <a:rPr lang="en-US" sz="1800" dirty="0">
                <a:effectLst/>
                <a:latin typeface="Trebuchet MS" panose="020B0603020202020204" pitchFamily="34" charset="0"/>
                <a:ea typeface="Times New Roman" panose="02020603050405020304" pitchFamily="18" charset="0"/>
              </a:rPr>
              <a:t> of the web Application is used to navigate between admin/user.</a:t>
            </a:r>
            <a:endParaRPr lang="en-IN" dirty="0">
              <a:latin typeface="Trebuchet MS" panose="020B0603020202020204" pitchFamily="34" charset="0"/>
            </a:endParaRPr>
          </a:p>
        </p:txBody>
      </p:sp>
      <p:sp>
        <p:nvSpPr>
          <p:cNvPr id="7" name="Title 1">
            <a:extLst>
              <a:ext uri="{FF2B5EF4-FFF2-40B4-BE49-F238E27FC236}">
                <a16:creationId xmlns:a16="http://schemas.microsoft.com/office/drawing/2014/main" id="{EB29EEC0-F1BA-53D1-F2ED-B6A9EC1C978F}"/>
              </a:ext>
            </a:extLst>
          </p:cNvPr>
          <p:cNvSpPr>
            <a:spLocks noGrp="1"/>
          </p:cNvSpPr>
          <p:nvPr>
            <p:ph type="title"/>
          </p:nvPr>
        </p:nvSpPr>
        <p:spPr>
          <a:xfrm>
            <a:off x="504038" y="103074"/>
            <a:ext cx="5408269" cy="564004"/>
          </a:xfrm>
        </p:spPr>
        <p:txBody>
          <a:bodyPr anchor="b">
            <a:normAutofit/>
          </a:bodyPr>
          <a:lstStyle/>
          <a:p>
            <a:r>
              <a:rPr lang="en-IN" sz="3200" dirty="0">
                <a:solidFill>
                  <a:schemeClr val="tx1">
                    <a:lumMod val="85000"/>
                    <a:lumOff val="15000"/>
                  </a:schemeClr>
                </a:solidFill>
                <a:latin typeface="Tw Cen MT" panose="020B0602020104020603" pitchFamily="34" charset="0"/>
                <a:cs typeface="Arial" panose="020B0604020202020204" pitchFamily="34" charset="0"/>
              </a:rPr>
              <a:t>SCREENSHOTS [at user side]</a:t>
            </a:r>
          </a:p>
        </p:txBody>
      </p:sp>
      <p:pic>
        <p:nvPicPr>
          <p:cNvPr id="8" name="Picture 7">
            <a:extLst>
              <a:ext uri="{FF2B5EF4-FFF2-40B4-BE49-F238E27FC236}">
                <a16:creationId xmlns:a16="http://schemas.microsoft.com/office/drawing/2014/main" id="{05E8B189-99E7-DB56-4DBF-3330C76F13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291" y="3858578"/>
            <a:ext cx="5408269" cy="2717016"/>
          </a:xfrm>
          <a:prstGeom prst="rect">
            <a:avLst/>
          </a:prstGeom>
          <a:ln>
            <a:solidFill>
              <a:sysClr val="window" lastClr="FFFFFF">
                <a:lumMod val="65000"/>
              </a:sysClr>
            </a:solidFill>
          </a:ln>
        </p:spPr>
      </p:pic>
      <p:sp>
        <p:nvSpPr>
          <p:cNvPr id="10" name="TextBox 9">
            <a:extLst>
              <a:ext uri="{FF2B5EF4-FFF2-40B4-BE49-F238E27FC236}">
                <a16:creationId xmlns:a16="http://schemas.microsoft.com/office/drawing/2014/main" id="{988E627F-AB40-8ADB-EBA1-D428E1E8B404}"/>
              </a:ext>
            </a:extLst>
          </p:cNvPr>
          <p:cNvSpPr txBox="1"/>
          <p:nvPr/>
        </p:nvSpPr>
        <p:spPr>
          <a:xfrm>
            <a:off x="894080" y="4777638"/>
            <a:ext cx="5408269" cy="878895"/>
          </a:xfrm>
          <a:prstGeom prst="rect">
            <a:avLst/>
          </a:prstGeom>
          <a:noFill/>
        </p:spPr>
        <p:txBody>
          <a:bodyPr wrap="square">
            <a:spAutoFit/>
          </a:bodyPr>
          <a:lstStyle/>
          <a:p>
            <a:pPr algn="just">
              <a:lnSpc>
                <a:spcPct val="150000"/>
              </a:lnSpc>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Login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Login page used to check the credentials of the students accessing the portal.</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848F4129-3B6B-BFBD-0C53-D71F0FE805D6}"/>
              </a:ext>
            </a:extLst>
          </p:cNvPr>
          <p:cNvSpPr>
            <a:spLocks noChangeAspect="1"/>
          </p:cNvSpPr>
          <p:nvPr/>
        </p:nvSpPr>
        <p:spPr>
          <a:xfrm>
            <a:off x="794184" y="693095"/>
            <a:ext cx="4320000" cy="385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448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FD557F14-8503-1646-723A-9CE7AE31BB1B}"/>
              </a:ext>
            </a:extLst>
          </p:cNvPr>
          <p:cNvSpPr/>
          <p:nvPr/>
        </p:nvSpPr>
        <p:spPr>
          <a:xfrm rot="10184244">
            <a:off x="2448373" y="4095531"/>
            <a:ext cx="12812131" cy="7145964"/>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181DF980-F52D-94E0-7DBC-9988C04C05CA}"/>
              </a:ext>
            </a:extLst>
          </p:cNvPr>
          <p:cNvSpPr/>
          <p:nvPr/>
        </p:nvSpPr>
        <p:spPr>
          <a:xfrm rot="20288107">
            <a:off x="-1935808" y="-3487623"/>
            <a:ext cx="10382837" cy="7145964"/>
          </a:xfrm>
          <a:prstGeom prst="round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D09BF19-CB63-B39E-525C-3A9F14AA3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915" y="775519"/>
            <a:ext cx="5744845" cy="2879725"/>
          </a:xfrm>
          <a:prstGeom prst="rect">
            <a:avLst/>
          </a:prstGeom>
          <a:ln>
            <a:solidFill>
              <a:sysClr val="window" lastClr="FFFFFF">
                <a:lumMod val="65000"/>
              </a:sysClr>
            </a:solidFill>
          </a:ln>
        </p:spPr>
      </p:pic>
      <p:sp>
        <p:nvSpPr>
          <p:cNvPr id="11" name="TextBox 10">
            <a:extLst>
              <a:ext uri="{FF2B5EF4-FFF2-40B4-BE49-F238E27FC236}">
                <a16:creationId xmlns:a16="http://schemas.microsoft.com/office/drawing/2014/main" id="{AF3AAE08-22AF-A5E2-7D74-6153D99D02D8}"/>
              </a:ext>
            </a:extLst>
          </p:cNvPr>
          <p:cNvSpPr txBox="1"/>
          <p:nvPr/>
        </p:nvSpPr>
        <p:spPr>
          <a:xfrm>
            <a:off x="6289040" y="1640914"/>
            <a:ext cx="5744845" cy="878895"/>
          </a:xfrm>
          <a:prstGeom prst="rect">
            <a:avLst/>
          </a:prstGeom>
          <a:noFill/>
        </p:spPr>
        <p:txBody>
          <a:bodyPr wrap="square">
            <a:spAutoFit/>
          </a:bodyPr>
          <a:lstStyle/>
          <a:p>
            <a:pPr algn="just">
              <a:lnSpc>
                <a:spcPct val="150000"/>
              </a:lnSpc>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Registration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Registration page is used to register the new students for the portal.</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605AC6CD-E9EE-BC09-97CF-C2D232D11160}"/>
              </a:ext>
            </a:extLst>
          </p:cNvPr>
          <p:cNvSpPr txBox="1"/>
          <p:nvPr/>
        </p:nvSpPr>
        <p:spPr>
          <a:xfrm>
            <a:off x="345440" y="4569889"/>
            <a:ext cx="6065520" cy="1294393"/>
          </a:xfrm>
          <a:prstGeom prst="rect">
            <a:avLst/>
          </a:prstGeom>
          <a:noFill/>
        </p:spPr>
        <p:txBody>
          <a:bodyPr wrap="square">
            <a:spAutoFit/>
          </a:bodyPr>
          <a:lstStyle/>
          <a:p>
            <a:pPr algn="just">
              <a:lnSpc>
                <a:spcPct val="150000"/>
              </a:lnSpc>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Homepage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This is the Homepage for the User side, displaying the updated news, and links to open the course page and the scheduling page.</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E343ACE3-DF9A-EC87-1112-75991AC85F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9354"/>
          <a:stretch/>
        </p:blipFill>
        <p:spPr>
          <a:xfrm>
            <a:off x="6727825" y="3655244"/>
            <a:ext cx="5218430" cy="2879725"/>
          </a:xfrm>
          <a:prstGeom prst="rect">
            <a:avLst/>
          </a:prstGeom>
          <a:ln>
            <a:solidFill>
              <a:sysClr val="window" lastClr="FFFFFF">
                <a:lumMod val="65000"/>
              </a:sysClr>
            </a:solidFill>
          </a:ln>
        </p:spPr>
      </p:pic>
    </p:spTree>
    <p:extLst>
      <p:ext uri="{BB962C8B-B14F-4D97-AF65-F5344CB8AC3E}">
        <p14:creationId xmlns:p14="http://schemas.microsoft.com/office/powerpoint/2010/main" val="231124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2974F5C-DCCA-289E-7865-052EA39CFE32}"/>
              </a:ext>
            </a:extLst>
          </p:cNvPr>
          <p:cNvSpPr/>
          <p:nvPr/>
        </p:nvSpPr>
        <p:spPr>
          <a:xfrm rot="19988768">
            <a:off x="-1415285" y="-1704190"/>
            <a:ext cx="11462165" cy="9302833"/>
          </a:xfrm>
          <a:custGeom>
            <a:avLst/>
            <a:gdLst>
              <a:gd name="connsiteX0" fmla="*/ 3237176 w 11348029"/>
              <a:gd name="connsiteY0" fmla="*/ 0 h 9021290"/>
              <a:gd name="connsiteX1" fmla="*/ 11348029 w 11348029"/>
              <a:gd name="connsiteY1" fmla="*/ 4106663 h 9021290"/>
              <a:gd name="connsiteX2" fmla="*/ 11348029 w 11348029"/>
              <a:gd name="connsiteY2" fmla="*/ 7517712 h 9021290"/>
              <a:gd name="connsiteX3" fmla="*/ 9844451 w 11348029"/>
              <a:gd name="connsiteY3" fmla="*/ 9021290 h 9021290"/>
              <a:gd name="connsiteX4" fmla="*/ 5872563 w 11348029"/>
              <a:gd name="connsiteY4" fmla="*/ 9021290 h 9021290"/>
              <a:gd name="connsiteX5" fmla="*/ 0 w 11348029"/>
              <a:gd name="connsiteY5" fmla="*/ 6047912 h 9021290"/>
              <a:gd name="connsiteX6" fmla="*/ 3062161 w 11348029"/>
              <a:gd name="connsiteY6" fmla="*/ 0 h 902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8029" h="9021290">
                <a:moveTo>
                  <a:pt x="3237176" y="0"/>
                </a:moveTo>
                <a:lnTo>
                  <a:pt x="11348029" y="4106663"/>
                </a:lnTo>
                <a:lnTo>
                  <a:pt x="11348029" y="7517712"/>
                </a:lnTo>
                <a:cubicBezTo>
                  <a:pt x="11348029" y="8348115"/>
                  <a:pt x="10674854" y="9021290"/>
                  <a:pt x="9844451" y="9021290"/>
                </a:cubicBezTo>
                <a:lnTo>
                  <a:pt x="5872563" y="9021290"/>
                </a:lnTo>
                <a:lnTo>
                  <a:pt x="0" y="6047912"/>
                </a:lnTo>
                <a:lnTo>
                  <a:pt x="3062161" y="0"/>
                </a:lnTo>
                <a:close/>
              </a:path>
            </a:pathLst>
          </a:custGeom>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IN"/>
          </a:p>
        </p:txBody>
      </p:sp>
      <p:sp>
        <p:nvSpPr>
          <p:cNvPr id="7" name="Title 1">
            <a:extLst>
              <a:ext uri="{FF2B5EF4-FFF2-40B4-BE49-F238E27FC236}">
                <a16:creationId xmlns:a16="http://schemas.microsoft.com/office/drawing/2014/main" id="{6AF18D6F-C751-A1CD-86DA-A432852CB75D}"/>
              </a:ext>
            </a:extLst>
          </p:cNvPr>
          <p:cNvSpPr>
            <a:spLocks noGrp="1"/>
          </p:cNvSpPr>
          <p:nvPr>
            <p:ph type="title"/>
          </p:nvPr>
        </p:nvSpPr>
        <p:spPr>
          <a:xfrm>
            <a:off x="5322371" y="85493"/>
            <a:ext cx="2916754" cy="1022608"/>
          </a:xfrm>
        </p:spPr>
        <p:txBody>
          <a:bodyPr anchor="b">
            <a:normAutofit/>
          </a:bodyPr>
          <a:lstStyle/>
          <a:p>
            <a:r>
              <a:rPr lang="en-IN" sz="5400" dirty="0">
                <a:solidFill>
                  <a:schemeClr val="bg1"/>
                </a:solidFill>
                <a:latin typeface="Tw Cen MT" panose="020B0602020104020603" pitchFamily="34" charset="0"/>
                <a:cs typeface="Arial" panose="020B0604020202020204" pitchFamily="34" charset="0"/>
              </a:rPr>
              <a:t>AGENDA</a:t>
            </a:r>
          </a:p>
        </p:txBody>
      </p:sp>
      <p:grpSp>
        <p:nvGrpSpPr>
          <p:cNvPr id="3" name="Group 2">
            <a:extLst>
              <a:ext uri="{FF2B5EF4-FFF2-40B4-BE49-F238E27FC236}">
                <a16:creationId xmlns:a16="http://schemas.microsoft.com/office/drawing/2014/main" id="{B024A9C9-ED11-9CAB-2817-D7873FA74F4E}"/>
              </a:ext>
            </a:extLst>
          </p:cNvPr>
          <p:cNvGrpSpPr/>
          <p:nvPr/>
        </p:nvGrpSpPr>
        <p:grpSpPr>
          <a:xfrm>
            <a:off x="-2201986" y="-560240"/>
            <a:ext cx="5220000" cy="5220000"/>
            <a:chOff x="-2201986" y="-560240"/>
            <a:chExt cx="5220000" cy="5220000"/>
          </a:xfrm>
        </p:grpSpPr>
        <p:sp>
          <p:nvSpPr>
            <p:cNvPr id="8" name="Oval 7">
              <a:extLst>
                <a:ext uri="{FF2B5EF4-FFF2-40B4-BE49-F238E27FC236}">
                  <a16:creationId xmlns:a16="http://schemas.microsoft.com/office/drawing/2014/main" id="{15933DFA-B29E-31E2-41E3-BF2C5D701003}"/>
                </a:ext>
              </a:extLst>
            </p:cNvPr>
            <p:cNvSpPr>
              <a:spLocks noChangeAspect="1"/>
            </p:cNvSpPr>
            <p:nvPr/>
          </p:nvSpPr>
          <p:spPr>
            <a:xfrm>
              <a:off x="-491067" y="914400"/>
              <a:ext cx="1800000" cy="1800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FA7617B-B153-1E25-6ACB-41AB50CF6415}"/>
                </a:ext>
              </a:extLst>
            </p:cNvPr>
            <p:cNvSpPr/>
            <p:nvPr/>
          </p:nvSpPr>
          <p:spPr>
            <a:xfrm>
              <a:off x="-977068" y="445333"/>
              <a:ext cx="2772000" cy="277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05B0F2A9-AAFD-F3A6-EDF6-6E61AB417399}"/>
                </a:ext>
              </a:extLst>
            </p:cNvPr>
            <p:cNvSpPr>
              <a:spLocks noChangeAspect="1"/>
            </p:cNvSpPr>
            <p:nvPr/>
          </p:nvSpPr>
          <p:spPr>
            <a:xfrm>
              <a:off x="-1391068" y="85493"/>
              <a:ext cx="3600000" cy="3600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63DEFA6A-EFAE-3376-7292-581A2EED5A3A}"/>
                </a:ext>
              </a:extLst>
            </p:cNvPr>
            <p:cNvSpPr>
              <a:spLocks noChangeAspect="1"/>
            </p:cNvSpPr>
            <p:nvPr/>
          </p:nvSpPr>
          <p:spPr>
            <a:xfrm>
              <a:off x="-1715068" y="-238507"/>
              <a:ext cx="4248000" cy="4248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36800F3A-2668-7281-E565-DD13E43182EA}"/>
                </a:ext>
              </a:extLst>
            </p:cNvPr>
            <p:cNvSpPr>
              <a:spLocks noChangeAspect="1"/>
            </p:cNvSpPr>
            <p:nvPr/>
          </p:nvSpPr>
          <p:spPr>
            <a:xfrm>
              <a:off x="-2201986" y="-560240"/>
              <a:ext cx="5220000" cy="5220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a:extLst>
                <a:ext uri="{FF2B5EF4-FFF2-40B4-BE49-F238E27FC236}">
                  <a16:creationId xmlns:a16="http://schemas.microsoft.com/office/drawing/2014/main" id="{F2638B0F-079F-802E-34C4-5771F9B0D9C2}"/>
                </a:ext>
              </a:extLst>
            </p:cNvPr>
            <p:cNvSpPr>
              <a:spLocks noChangeAspect="1"/>
            </p:cNvSpPr>
            <p:nvPr/>
          </p:nvSpPr>
          <p:spPr>
            <a:xfrm>
              <a:off x="2064932" y="1577986"/>
              <a:ext cx="288000" cy="288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6A5951EE-96FB-076C-3707-096B13C792C8}"/>
                </a:ext>
              </a:extLst>
            </p:cNvPr>
            <p:cNvSpPr>
              <a:spLocks noChangeAspect="1"/>
            </p:cNvSpPr>
            <p:nvPr/>
          </p:nvSpPr>
          <p:spPr>
            <a:xfrm>
              <a:off x="1458439" y="2394661"/>
              <a:ext cx="288000" cy="288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BD84F747-1936-5718-B117-17E3E7A366FC}"/>
                </a:ext>
              </a:extLst>
            </p:cNvPr>
            <p:cNvSpPr>
              <a:spLocks noChangeAspect="1"/>
            </p:cNvSpPr>
            <p:nvPr/>
          </p:nvSpPr>
          <p:spPr>
            <a:xfrm>
              <a:off x="1911932" y="3141000"/>
              <a:ext cx="288000" cy="288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4151AF-DB24-8576-F537-03C385C16626}"/>
                </a:ext>
              </a:extLst>
            </p:cNvPr>
            <p:cNvSpPr>
              <a:spLocks noChangeAspect="1"/>
            </p:cNvSpPr>
            <p:nvPr/>
          </p:nvSpPr>
          <p:spPr>
            <a:xfrm>
              <a:off x="1236932" y="4332139"/>
              <a:ext cx="288000" cy="2880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grpSp>
      <p:sp>
        <p:nvSpPr>
          <p:cNvPr id="17" name="Title 1">
            <a:extLst>
              <a:ext uri="{FF2B5EF4-FFF2-40B4-BE49-F238E27FC236}">
                <a16:creationId xmlns:a16="http://schemas.microsoft.com/office/drawing/2014/main" id="{431A730B-2907-9645-7265-81871AE47050}"/>
              </a:ext>
            </a:extLst>
          </p:cNvPr>
          <p:cNvSpPr txBox="1">
            <a:spLocks/>
          </p:cNvSpPr>
          <p:nvPr/>
        </p:nvSpPr>
        <p:spPr>
          <a:xfrm>
            <a:off x="3288013" y="1529699"/>
            <a:ext cx="4589161" cy="555911"/>
          </a:xfrm>
          <a:prstGeom prst="rect">
            <a:avLst/>
          </a:prstGeom>
        </p:spPr>
        <p:txBody>
          <a:bodyPr vert="horz" lIns="91440" tIns="45720" rIns="91440" bIns="45720" rtlCol="0" anchor="b">
            <a:normAutofit fontScale="92500"/>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schemeClr val="bg1"/>
                </a:solidFill>
                <a:latin typeface="Bauhaus 93" panose="04030905020B02020C02" pitchFamily="82" charset="0"/>
                <a:cs typeface="Arial" panose="020B0604020202020204" pitchFamily="34" charset="0"/>
              </a:rPr>
              <a:t>01  </a:t>
            </a:r>
            <a:r>
              <a:rPr lang="en-IN" sz="3500" dirty="0">
                <a:solidFill>
                  <a:schemeClr val="bg1"/>
                </a:solidFill>
                <a:latin typeface="Trebuchet MS" panose="020B0603020202020204" pitchFamily="34" charset="0"/>
                <a:cs typeface="Arial" panose="020B0604020202020204" pitchFamily="34" charset="0"/>
              </a:rPr>
              <a:t>Problem statement</a:t>
            </a:r>
          </a:p>
        </p:txBody>
      </p:sp>
      <p:sp>
        <p:nvSpPr>
          <p:cNvPr id="18" name="Title 1">
            <a:extLst>
              <a:ext uri="{FF2B5EF4-FFF2-40B4-BE49-F238E27FC236}">
                <a16:creationId xmlns:a16="http://schemas.microsoft.com/office/drawing/2014/main" id="{D4A0ECDB-5BDE-6314-6C1C-B79732CB4D00}"/>
              </a:ext>
            </a:extLst>
          </p:cNvPr>
          <p:cNvSpPr txBox="1">
            <a:spLocks/>
          </p:cNvSpPr>
          <p:nvPr/>
        </p:nvSpPr>
        <p:spPr>
          <a:xfrm>
            <a:off x="3249913" y="2155325"/>
            <a:ext cx="5665487" cy="555911"/>
          </a:xfrm>
          <a:prstGeom prst="rect">
            <a:avLst/>
          </a:prstGeom>
        </p:spPr>
        <p:txBody>
          <a:bodyPr vert="horz" lIns="91440" tIns="45720" rIns="91440" bIns="45720" rtlCol="0" anchor="b">
            <a:normAutofit lnSpcReduction="10000"/>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dirty="0">
                <a:solidFill>
                  <a:schemeClr val="bg1"/>
                </a:solidFill>
                <a:latin typeface="Bauhaus 93" panose="04030905020B02020C02" pitchFamily="82" charset="0"/>
                <a:cs typeface="Arial" panose="020B0604020202020204" pitchFamily="34" charset="0"/>
              </a:rPr>
              <a:t>02</a:t>
            </a:r>
            <a:r>
              <a:rPr lang="en-IN" sz="3600" dirty="0">
                <a:solidFill>
                  <a:schemeClr val="bg1"/>
                </a:solidFill>
                <a:latin typeface="Bauhaus 93" panose="04030905020B02020C02" pitchFamily="82" charset="0"/>
                <a:cs typeface="Arial" panose="020B0604020202020204" pitchFamily="34" charset="0"/>
              </a:rPr>
              <a:t>  </a:t>
            </a:r>
            <a:r>
              <a:rPr lang="en-IN" sz="3200" dirty="0">
                <a:solidFill>
                  <a:schemeClr val="bg1"/>
                </a:solidFill>
                <a:latin typeface="Trebuchet MS" panose="020B0603020202020204" pitchFamily="34" charset="0"/>
                <a:cs typeface="Arial" panose="020B0604020202020204" pitchFamily="34" charset="0"/>
              </a:rPr>
              <a:t>Hardware / Software </a:t>
            </a:r>
          </a:p>
        </p:txBody>
      </p:sp>
      <p:sp>
        <p:nvSpPr>
          <p:cNvPr id="19" name="Title 1">
            <a:extLst>
              <a:ext uri="{FF2B5EF4-FFF2-40B4-BE49-F238E27FC236}">
                <a16:creationId xmlns:a16="http://schemas.microsoft.com/office/drawing/2014/main" id="{4DC45FF0-E447-6FCF-C17A-30F4FF217B8E}"/>
              </a:ext>
            </a:extLst>
          </p:cNvPr>
          <p:cNvSpPr txBox="1">
            <a:spLocks/>
          </p:cNvSpPr>
          <p:nvPr/>
        </p:nvSpPr>
        <p:spPr>
          <a:xfrm>
            <a:off x="3288012" y="2780951"/>
            <a:ext cx="4589161" cy="555911"/>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dirty="0">
                <a:solidFill>
                  <a:schemeClr val="bg1"/>
                </a:solidFill>
                <a:latin typeface="Bauhaus 93" panose="04030905020B02020C02" pitchFamily="82" charset="0"/>
                <a:cs typeface="Arial" panose="020B0604020202020204" pitchFamily="34" charset="0"/>
              </a:rPr>
              <a:t>03  </a:t>
            </a:r>
            <a:r>
              <a:rPr lang="en-IN" sz="3200" dirty="0">
                <a:solidFill>
                  <a:schemeClr val="bg1"/>
                </a:solidFill>
                <a:latin typeface="Trebuchet MS" panose="020B0603020202020204" pitchFamily="34" charset="0"/>
                <a:cs typeface="Arial" panose="020B0604020202020204" pitchFamily="34" charset="0"/>
              </a:rPr>
              <a:t>Use case Diagram</a:t>
            </a:r>
          </a:p>
        </p:txBody>
      </p:sp>
      <p:sp>
        <p:nvSpPr>
          <p:cNvPr id="20" name="Title 1">
            <a:extLst>
              <a:ext uri="{FF2B5EF4-FFF2-40B4-BE49-F238E27FC236}">
                <a16:creationId xmlns:a16="http://schemas.microsoft.com/office/drawing/2014/main" id="{7C37F190-159F-79F8-35EB-F98F85AF8BB6}"/>
              </a:ext>
            </a:extLst>
          </p:cNvPr>
          <p:cNvSpPr txBox="1">
            <a:spLocks/>
          </p:cNvSpPr>
          <p:nvPr/>
        </p:nvSpPr>
        <p:spPr>
          <a:xfrm>
            <a:off x="3288011" y="3382448"/>
            <a:ext cx="4589161" cy="555911"/>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solidFill>
                  <a:schemeClr val="bg1"/>
                </a:solidFill>
                <a:latin typeface="Bauhaus 93" panose="04030905020B02020C02" pitchFamily="82" charset="0"/>
                <a:cs typeface="Arial" panose="020B0604020202020204" pitchFamily="34" charset="0"/>
              </a:rPr>
              <a:t>04  </a:t>
            </a:r>
            <a:r>
              <a:rPr lang="en-IN" sz="3200" dirty="0">
                <a:solidFill>
                  <a:schemeClr val="bg1"/>
                </a:solidFill>
                <a:latin typeface="Trebuchet MS" panose="020B0603020202020204" pitchFamily="34" charset="0"/>
                <a:cs typeface="Arial" panose="020B0604020202020204" pitchFamily="34" charset="0"/>
              </a:rPr>
              <a:t>Database Design</a:t>
            </a:r>
            <a:endParaRPr lang="en-IN" sz="3500" dirty="0">
              <a:solidFill>
                <a:schemeClr val="bg1"/>
              </a:solidFill>
              <a:latin typeface="Trebuchet MS" panose="020B0603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B91928B6-9842-B07D-5377-659DD1AF9928}"/>
              </a:ext>
            </a:extLst>
          </p:cNvPr>
          <p:cNvSpPr txBox="1">
            <a:spLocks/>
          </p:cNvSpPr>
          <p:nvPr/>
        </p:nvSpPr>
        <p:spPr>
          <a:xfrm>
            <a:off x="3288012" y="4050175"/>
            <a:ext cx="4589161" cy="555911"/>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dirty="0">
                <a:solidFill>
                  <a:schemeClr val="bg1"/>
                </a:solidFill>
                <a:latin typeface="Bauhaus 93" panose="04030905020B02020C02" pitchFamily="82" charset="0"/>
                <a:cs typeface="Arial" panose="020B0604020202020204" pitchFamily="34" charset="0"/>
              </a:rPr>
              <a:t>05  </a:t>
            </a:r>
            <a:r>
              <a:rPr lang="en-IN" sz="3200" dirty="0">
                <a:solidFill>
                  <a:schemeClr val="bg1"/>
                </a:solidFill>
                <a:latin typeface="Trebuchet MS" panose="020B0603020202020204" pitchFamily="34" charset="0"/>
                <a:cs typeface="Arial" panose="020B0604020202020204" pitchFamily="34" charset="0"/>
              </a:rPr>
              <a:t>UML Diagram</a:t>
            </a:r>
          </a:p>
        </p:txBody>
      </p:sp>
      <p:sp>
        <p:nvSpPr>
          <p:cNvPr id="22" name="Title 1">
            <a:extLst>
              <a:ext uri="{FF2B5EF4-FFF2-40B4-BE49-F238E27FC236}">
                <a16:creationId xmlns:a16="http://schemas.microsoft.com/office/drawing/2014/main" id="{A93A8762-BAE6-76C7-318F-28B70D9BB555}"/>
              </a:ext>
            </a:extLst>
          </p:cNvPr>
          <p:cNvSpPr txBox="1">
            <a:spLocks/>
          </p:cNvSpPr>
          <p:nvPr/>
        </p:nvSpPr>
        <p:spPr>
          <a:xfrm>
            <a:off x="3288011" y="4651672"/>
            <a:ext cx="4589161" cy="555911"/>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solidFill>
                  <a:schemeClr val="bg1"/>
                </a:solidFill>
                <a:latin typeface="Bauhaus 93" panose="04030905020B02020C02" pitchFamily="82" charset="0"/>
                <a:cs typeface="Arial" panose="020B0604020202020204" pitchFamily="34" charset="0"/>
              </a:rPr>
              <a:t>06 </a:t>
            </a:r>
            <a:r>
              <a:rPr lang="en-IN" sz="3300" dirty="0">
                <a:solidFill>
                  <a:schemeClr val="bg1"/>
                </a:solidFill>
                <a:latin typeface="Bauhaus 93" panose="04030905020B02020C02" pitchFamily="82" charset="0"/>
                <a:cs typeface="Arial" panose="020B0604020202020204" pitchFamily="34" charset="0"/>
              </a:rPr>
              <a:t> </a:t>
            </a:r>
            <a:r>
              <a:rPr lang="en-IN" sz="3300" dirty="0">
                <a:solidFill>
                  <a:schemeClr val="bg1"/>
                </a:solidFill>
                <a:latin typeface="Trebuchet MS" panose="020B0603020202020204" pitchFamily="34" charset="0"/>
                <a:cs typeface="Arial" panose="020B0604020202020204" pitchFamily="34" charset="0"/>
              </a:rPr>
              <a:t>Screenshots</a:t>
            </a:r>
          </a:p>
        </p:txBody>
      </p:sp>
    </p:spTree>
    <p:extLst>
      <p:ext uri="{BB962C8B-B14F-4D97-AF65-F5344CB8AC3E}">
        <p14:creationId xmlns:p14="http://schemas.microsoft.com/office/powerpoint/2010/main" val="331701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F08E4F0-452C-4C37-8EF9-ED193EECDEA7}"/>
              </a:ext>
            </a:extLst>
          </p:cNvPr>
          <p:cNvSpPr/>
          <p:nvPr/>
        </p:nvSpPr>
        <p:spPr>
          <a:xfrm rot="10184244">
            <a:off x="2448373" y="4095531"/>
            <a:ext cx="12812131" cy="7145964"/>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B67CACC9-4AD1-2C79-BA1A-C4B0E1B69805}"/>
              </a:ext>
            </a:extLst>
          </p:cNvPr>
          <p:cNvSpPr/>
          <p:nvPr/>
        </p:nvSpPr>
        <p:spPr>
          <a:xfrm rot="20288107">
            <a:off x="-1935808" y="-3487623"/>
            <a:ext cx="10382837" cy="7145964"/>
          </a:xfrm>
          <a:prstGeom prst="round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BB60728-6682-302F-D428-728CD8826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28" y="460476"/>
            <a:ext cx="5694680" cy="3239770"/>
          </a:xfrm>
          <a:prstGeom prst="rect">
            <a:avLst/>
          </a:prstGeom>
          <a:ln>
            <a:solidFill>
              <a:sysClr val="window" lastClr="FFFFFF">
                <a:lumMod val="65000"/>
              </a:sysClr>
            </a:solidFill>
          </a:ln>
        </p:spPr>
      </p:pic>
      <p:sp>
        <p:nvSpPr>
          <p:cNvPr id="8" name="TextBox 7">
            <a:extLst>
              <a:ext uri="{FF2B5EF4-FFF2-40B4-BE49-F238E27FC236}">
                <a16:creationId xmlns:a16="http://schemas.microsoft.com/office/drawing/2014/main" id="{459077A3-BA78-E8AC-C54D-B8610FC3EAFE}"/>
              </a:ext>
            </a:extLst>
          </p:cNvPr>
          <p:cNvSpPr txBox="1"/>
          <p:nvPr/>
        </p:nvSpPr>
        <p:spPr>
          <a:xfrm>
            <a:off x="6347460" y="1618696"/>
            <a:ext cx="5773420" cy="1200329"/>
          </a:xfrm>
          <a:prstGeom prst="rect">
            <a:avLst/>
          </a:prstGeom>
          <a:noFill/>
        </p:spPr>
        <p:txBody>
          <a:bodyPr wrap="square">
            <a:spAutoFit/>
          </a:bodyPr>
          <a:lstStyle/>
          <a:p>
            <a:pPr algn="just"/>
            <a:r>
              <a:rPr lang="en-US" sz="1800" b="1" dirty="0">
                <a:effectLst/>
                <a:latin typeface="Trebuchet MS" panose="020B0603020202020204" pitchFamily="34" charset="0"/>
                <a:ea typeface="Times New Roman" panose="02020603050405020304" pitchFamily="18" charset="0"/>
              </a:rPr>
              <a:t>Course-page : </a:t>
            </a:r>
            <a:r>
              <a:rPr lang="en-US" sz="1800" dirty="0">
                <a:effectLst/>
                <a:latin typeface="Trebuchet MS" panose="020B0603020202020204" pitchFamily="34" charset="0"/>
                <a:ea typeface="Times New Roman" panose="02020603050405020304" pitchFamily="18" charset="0"/>
              </a:rPr>
              <a:t>This is the course-page for the User side, displaying the available courses for their Degree mentioned. Then the user can select the course easily by just click select.</a:t>
            </a:r>
            <a:endParaRPr lang="en-IN" dirty="0">
              <a:latin typeface="Trebuchet MS" panose="020B0603020202020204" pitchFamily="34" charset="0"/>
            </a:endParaRPr>
          </a:p>
        </p:txBody>
      </p:sp>
      <p:sp>
        <p:nvSpPr>
          <p:cNvPr id="10" name="TextBox 9">
            <a:extLst>
              <a:ext uri="{FF2B5EF4-FFF2-40B4-BE49-F238E27FC236}">
                <a16:creationId xmlns:a16="http://schemas.microsoft.com/office/drawing/2014/main" id="{0314C8A3-1B40-64A0-6C0C-7BB002549D14}"/>
              </a:ext>
            </a:extLst>
          </p:cNvPr>
          <p:cNvSpPr txBox="1"/>
          <p:nvPr/>
        </p:nvSpPr>
        <p:spPr>
          <a:xfrm>
            <a:off x="420688" y="4777638"/>
            <a:ext cx="5773420" cy="1200329"/>
          </a:xfrm>
          <a:prstGeom prst="rect">
            <a:avLst/>
          </a:prstGeom>
          <a:noFill/>
        </p:spPr>
        <p:txBody>
          <a:bodyPr wrap="square">
            <a:spAutoFit/>
          </a:bodyPr>
          <a:lstStyle/>
          <a:p>
            <a:pPr algn="just">
              <a:spcAft>
                <a:spcPts val="800"/>
              </a:spcAft>
            </a:pPr>
            <a:r>
              <a:rPr lang="en-US" b="1" dirty="0">
                <a:latin typeface="Trebuchet MS" panose="020B0603020202020204" pitchFamily="34" charset="0"/>
                <a:ea typeface="Times New Roman" panose="02020603050405020304" pitchFamily="18" charset="0"/>
                <a:cs typeface="Times New Roman" panose="02020603050405020304" pitchFamily="18" charset="0"/>
              </a:rPr>
              <a:t>Schedule</a:t>
            </a: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-page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This page is for the User side, displays  the available Schedule timings, including details, like course, timings, weekdays, and trainers who handles the course. </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A98A96F-01D7-4A38-198B-EFEFB6B0E5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0" b="3863"/>
          <a:stretch/>
        </p:blipFill>
        <p:spPr>
          <a:xfrm>
            <a:off x="6347460" y="3868496"/>
            <a:ext cx="5600700" cy="2741613"/>
          </a:xfrm>
          <a:prstGeom prst="rect">
            <a:avLst/>
          </a:prstGeom>
          <a:ln>
            <a:solidFill>
              <a:sysClr val="window" lastClr="FFFFFF">
                <a:lumMod val="65000"/>
              </a:sysClr>
            </a:solidFill>
          </a:ln>
        </p:spPr>
      </p:pic>
    </p:spTree>
    <p:extLst>
      <p:ext uri="{BB962C8B-B14F-4D97-AF65-F5344CB8AC3E}">
        <p14:creationId xmlns:p14="http://schemas.microsoft.com/office/powerpoint/2010/main" val="344989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2FA76CA8-6143-4679-2881-DDF91515974D}"/>
              </a:ext>
            </a:extLst>
          </p:cNvPr>
          <p:cNvSpPr/>
          <p:nvPr/>
        </p:nvSpPr>
        <p:spPr>
          <a:xfrm rot="11279158">
            <a:off x="-235442" y="4837743"/>
            <a:ext cx="12295497" cy="6306715"/>
          </a:xfrm>
          <a:prstGeom prst="round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8408C3F-07C6-9335-ABC1-BF9DDFEBF7F3}"/>
              </a:ext>
            </a:extLst>
          </p:cNvPr>
          <p:cNvSpPr/>
          <p:nvPr/>
        </p:nvSpPr>
        <p:spPr>
          <a:xfrm rot="598626">
            <a:off x="-70339" y="-4690472"/>
            <a:ext cx="13240042" cy="7025645"/>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70877D1E-C564-7426-8DCE-031CD3A73034}"/>
              </a:ext>
            </a:extLst>
          </p:cNvPr>
          <p:cNvSpPr>
            <a:spLocks noGrp="1"/>
          </p:cNvSpPr>
          <p:nvPr>
            <p:ph type="title"/>
          </p:nvPr>
        </p:nvSpPr>
        <p:spPr>
          <a:xfrm>
            <a:off x="504038" y="151942"/>
            <a:ext cx="5408269" cy="564004"/>
          </a:xfrm>
        </p:spPr>
        <p:txBody>
          <a:bodyPr anchor="b">
            <a:normAutofit/>
          </a:bodyPr>
          <a:lstStyle/>
          <a:p>
            <a:r>
              <a:rPr lang="en-IN" sz="3200" dirty="0">
                <a:solidFill>
                  <a:schemeClr val="tx1">
                    <a:lumMod val="85000"/>
                    <a:lumOff val="15000"/>
                  </a:schemeClr>
                </a:solidFill>
                <a:latin typeface="Tw Cen MT" panose="020B0602020104020603" pitchFamily="34" charset="0"/>
                <a:cs typeface="Arial" panose="020B0604020202020204" pitchFamily="34" charset="0"/>
              </a:rPr>
              <a:t>SCREENSHOTS [at admin side]</a:t>
            </a:r>
          </a:p>
        </p:txBody>
      </p:sp>
      <p:pic>
        <p:nvPicPr>
          <p:cNvPr id="9" name="Picture 8">
            <a:extLst>
              <a:ext uri="{FF2B5EF4-FFF2-40B4-BE49-F238E27FC236}">
                <a16:creationId xmlns:a16="http://schemas.microsoft.com/office/drawing/2014/main" id="{8CEFAE99-54AA-7755-2AB3-DA00BDF5ED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48" y="1058052"/>
            <a:ext cx="5600700" cy="2879725"/>
          </a:xfrm>
          <a:prstGeom prst="rect">
            <a:avLst/>
          </a:prstGeom>
          <a:ln>
            <a:solidFill>
              <a:sysClr val="window" lastClr="FFFFFF">
                <a:lumMod val="65000"/>
              </a:sysClr>
            </a:solidFill>
          </a:ln>
        </p:spPr>
      </p:pic>
      <p:sp>
        <p:nvSpPr>
          <p:cNvPr id="11" name="TextBox 10">
            <a:extLst>
              <a:ext uri="{FF2B5EF4-FFF2-40B4-BE49-F238E27FC236}">
                <a16:creationId xmlns:a16="http://schemas.microsoft.com/office/drawing/2014/main" id="{1832F8F3-6FBD-1696-E193-FF78E30CFB0D}"/>
              </a:ext>
            </a:extLst>
          </p:cNvPr>
          <p:cNvSpPr txBox="1"/>
          <p:nvPr/>
        </p:nvSpPr>
        <p:spPr>
          <a:xfrm>
            <a:off x="6347460" y="1806641"/>
            <a:ext cx="5600700" cy="878895"/>
          </a:xfrm>
          <a:prstGeom prst="rect">
            <a:avLst/>
          </a:prstGeom>
          <a:noFill/>
        </p:spPr>
        <p:txBody>
          <a:bodyPr wrap="square">
            <a:spAutoFit/>
          </a:bodyPr>
          <a:lstStyle/>
          <a:p>
            <a:pPr algn="just">
              <a:lnSpc>
                <a:spcPct val="150000"/>
              </a:lnSpc>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Login-page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checks the admin Credentials to allow access for the portal</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6A633F0E-FCCB-D5A0-3272-2D9322A31AD5}"/>
              </a:ext>
            </a:extLst>
          </p:cNvPr>
          <p:cNvSpPr>
            <a:spLocks noChangeAspect="1"/>
          </p:cNvSpPr>
          <p:nvPr/>
        </p:nvSpPr>
        <p:spPr>
          <a:xfrm>
            <a:off x="683468" y="695370"/>
            <a:ext cx="4608000" cy="4115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AAC54C3D-2C0B-27D6-5120-960EDA0CD7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810"/>
          <a:stretch/>
        </p:blipFill>
        <p:spPr>
          <a:xfrm>
            <a:off x="6347460" y="3799440"/>
            <a:ext cx="5600701" cy="2879725"/>
          </a:xfrm>
          <a:prstGeom prst="rect">
            <a:avLst/>
          </a:prstGeom>
          <a:ln>
            <a:solidFill>
              <a:sysClr val="window" lastClr="FFFFFF">
                <a:lumMod val="65000"/>
              </a:sysClr>
            </a:solidFill>
          </a:ln>
        </p:spPr>
      </p:pic>
      <p:sp>
        <p:nvSpPr>
          <p:cNvPr id="15" name="TextBox 14">
            <a:extLst>
              <a:ext uri="{FF2B5EF4-FFF2-40B4-BE49-F238E27FC236}">
                <a16:creationId xmlns:a16="http://schemas.microsoft.com/office/drawing/2014/main" id="{5BA8B6AA-03A9-9363-7432-1BD88273CC2B}"/>
              </a:ext>
            </a:extLst>
          </p:cNvPr>
          <p:cNvSpPr txBox="1"/>
          <p:nvPr/>
        </p:nvSpPr>
        <p:spPr>
          <a:xfrm>
            <a:off x="363588" y="4777637"/>
            <a:ext cx="5983872" cy="923330"/>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Homepage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This is the homepage for the admin, which display the Schedule timings, available courses list and option buttons to perform operations.</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2576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3290049-3A26-DCB3-363C-4BC50DF56F53}"/>
              </a:ext>
            </a:extLst>
          </p:cNvPr>
          <p:cNvSpPr/>
          <p:nvPr/>
        </p:nvSpPr>
        <p:spPr>
          <a:xfrm rot="11596585">
            <a:off x="-331755" y="4756545"/>
            <a:ext cx="12295497" cy="6306715"/>
          </a:xfrm>
          <a:prstGeom prst="round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8299C75-3CC3-E77B-97FD-AEFE8A9C84BD}"/>
              </a:ext>
            </a:extLst>
          </p:cNvPr>
          <p:cNvSpPr/>
          <p:nvPr/>
        </p:nvSpPr>
        <p:spPr>
          <a:xfrm rot="1150891">
            <a:off x="-324998" y="-5189606"/>
            <a:ext cx="13240042" cy="7025645"/>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1F56835-F4D1-B24E-083F-30793E7762DC}"/>
              </a:ext>
            </a:extLst>
          </p:cNvPr>
          <p:cNvSpPr txBox="1"/>
          <p:nvPr/>
        </p:nvSpPr>
        <p:spPr>
          <a:xfrm>
            <a:off x="6456779" y="1480196"/>
            <a:ext cx="5491381" cy="1477328"/>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Trainer Registration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In Trainer registration page the Admin can manage the details of the Trainers by managing them like, add a new Trainer Data entry, delete the available Trainers entry if admin wants to.</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BEBD941-3721-0BD0-3B2B-234724051A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097" y="567055"/>
            <a:ext cx="5762625" cy="2861945"/>
          </a:xfrm>
          <a:prstGeom prst="rect">
            <a:avLst/>
          </a:prstGeom>
          <a:ln>
            <a:solidFill>
              <a:sysClr val="window" lastClr="FFFFFF">
                <a:lumMod val="65000"/>
              </a:sysClr>
            </a:solidFill>
          </a:ln>
        </p:spPr>
      </p:pic>
      <p:sp>
        <p:nvSpPr>
          <p:cNvPr id="11" name="TextBox 10">
            <a:extLst>
              <a:ext uri="{FF2B5EF4-FFF2-40B4-BE49-F238E27FC236}">
                <a16:creationId xmlns:a16="http://schemas.microsoft.com/office/drawing/2014/main" id="{CB5AFBDD-7424-8085-97F8-F80738E4555C}"/>
              </a:ext>
            </a:extLst>
          </p:cNvPr>
          <p:cNvSpPr txBox="1"/>
          <p:nvPr/>
        </p:nvSpPr>
        <p:spPr>
          <a:xfrm>
            <a:off x="345097" y="4639137"/>
            <a:ext cx="5762625" cy="1477328"/>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Student Registration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In Student registration page the Admin view all the details of the registered students in the portal and can also manage them by deleting their details or can also add a new student entry if admin wants to.</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D71EFFA6-8C11-6273-E3D7-A5E8416BFC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05" r="2100"/>
          <a:stretch/>
        </p:blipFill>
        <p:spPr>
          <a:xfrm>
            <a:off x="6396587" y="3745522"/>
            <a:ext cx="5611764" cy="2728009"/>
          </a:xfrm>
          <a:prstGeom prst="rect">
            <a:avLst/>
          </a:prstGeom>
          <a:ln>
            <a:solidFill>
              <a:sysClr val="window" lastClr="FFFFFF">
                <a:lumMod val="65000"/>
              </a:sysClr>
            </a:solidFill>
          </a:ln>
        </p:spPr>
      </p:pic>
    </p:spTree>
    <p:extLst>
      <p:ext uri="{BB962C8B-B14F-4D97-AF65-F5344CB8AC3E}">
        <p14:creationId xmlns:p14="http://schemas.microsoft.com/office/powerpoint/2010/main" val="30374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3290049-3A26-DCB3-363C-4BC50DF56F53}"/>
              </a:ext>
            </a:extLst>
          </p:cNvPr>
          <p:cNvSpPr/>
          <p:nvPr/>
        </p:nvSpPr>
        <p:spPr>
          <a:xfrm rot="11596585">
            <a:off x="-331755" y="4756545"/>
            <a:ext cx="12295497" cy="6306715"/>
          </a:xfrm>
          <a:prstGeom prst="round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8299C75-3CC3-E77B-97FD-AEFE8A9C84BD}"/>
              </a:ext>
            </a:extLst>
          </p:cNvPr>
          <p:cNvSpPr/>
          <p:nvPr/>
        </p:nvSpPr>
        <p:spPr>
          <a:xfrm rot="1150891">
            <a:off x="-324998" y="-5189606"/>
            <a:ext cx="13240042" cy="7025645"/>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1F56835-F4D1-B24E-083F-30793E7762DC}"/>
              </a:ext>
            </a:extLst>
          </p:cNvPr>
          <p:cNvSpPr txBox="1"/>
          <p:nvPr/>
        </p:nvSpPr>
        <p:spPr>
          <a:xfrm>
            <a:off x="6456780" y="1480196"/>
            <a:ext cx="5390124" cy="1477328"/>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Course-page :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This course page in the Admin dashboard is used to maintain the courses available for the students which are made to training. Thus maintaining which course is available for which stream is an vital aspect.</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B5AFBDD-7424-8085-97F8-F80738E4555C}"/>
              </a:ext>
            </a:extLst>
          </p:cNvPr>
          <p:cNvSpPr txBox="1"/>
          <p:nvPr/>
        </p:nvSpPr>
        <p:spPr>
          <a:xfrm>
            <a:off x="645683" y="4639137"/>
            <a:ext cx="5450317" cy="1477328"/>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Schedule-Time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  This schedule time page is used to allocate the trainer to the teach the specific course class on a specific day with specific timing. Thus this page helps the admin to create time scheduling.</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D0E5F00-BD46-0DF8-31A5-C1A77DDB0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258" y="581021"/>
            <a:ext cx="5612765" cy="2812415"/>
          </a:xfrm>
          <a:prstGeom prst="rect">
            <a:avLst/>
          </a:prstGeom>
          <a:ln>
            <a:solidFill>
              <a:sysClr val="window" lastClr="FFFFFF">
                <a:lumMod val="65000"/>
              </a:sysClr>
            </a:solidFill>
          </a:ln>
        </p:spPr>
      </p:pic>
      <p:pic>
        <p:nvPicPr>
          <p:cNvPr id="10" name="Picture 9">
            <a:extLst>
              <a:ext uri="{FF2B5EF4-FFF2-40B4-BE49-F238E27FC236}">
                <a16:creationId xmlns:a16="http://schemas.microsoft.com/office/drawing/2014/main" id="{575E353E-3812-D51B-FA76-150691542C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5023" y="3816103"/>
            <a:ext cx="5612765" cy="2782570"/>
          </a:xfrm>
          <a:prstGeom prst="rect">
            <a:avLst/>
          </a:prstGeom>
          <a:ln>
            <a:solidFill>
              <a:sysClr val="window" lastClr="FFFFFF">
                <a:lumMod val="65000"/>
              </a:sysClr>
            </a:solidFill>
          </a:ln>
        </p:spPr>
      </p:pic>
    </p:spTree>
    <p:extLst>
      <p:ext uri="{BB962C8B-B14F-4D97-AF65-F5344CB8AC3E}">
        <p14:creationId xmlns:p14="http://schemas.microsoft.com/office/powerpoint/2010/main" val="1919336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8299C75-3CC3-E77B-97FD-AEFE8A9C84BD}"/>
              </a:ext>
            </a:extLst>
          </p:cNvPr>
          <p:cNvSpPr/>
          <p:nvPr/>
        </p:nvSpPr>
        <p:spPr>
          <a:xfrm rot="1150891">
            <a:off x="-324998" y="-2278371"/>
            <a:ext cx="13240042" cy="7025645"/>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1F56835-F4D1-B24E-083F-30793E7762DC}"/>
              </a:ext>
            </a:extLst>
          </p:cNvPr>
          <p:cNvSpPr txBox="1"/>
          <p:nvPr/>
        </p:nvSpPr>
        <p:spPr>
          <a:xfrm>
            <a:off x="6406248" y="2757715"/>
            <a:ext cx="5288180" cy="1200329"/>
          </a:xfrm>
          <a:prstGeom prst="rect">
            <a:avLst/>
          </a:prstGeom>
          <a:noFill/>
        </p:spPr>
        <p:txBody>
          <a:bodyPr wrap="square">
            <a:spAutoFit/>
          </a:bodyPr>
          <a:lstStyle/>
          <a:p>
            <a:pPr algn="just">
              <a:spcAft>
                <a:spcPts val="800"/>
              </a:spcAft>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Newsfeed :</a:t>
            </a:r>
            <a:r>
              <a:rPr lang="en-US" sz="1800" dirty="0">
                <a:effectLst/>
                <a:latin typeface="Trebuchet MS" panose="020B0603020202020204" pitchFamily="34" charset="0"/>
                <a:ea typeface="Times New Roman" panose="02020603050405020304" pitchFamily="18" charset="0"/>
                <a:cs typeface="Times New Roman" panose="02020603050405020304" pitchFamily="18" charset="0"/>
              </a:rPr>
              <a:t>  This newsfeed page is used by admin to upload the daily new updates, generally about the notice, or the result dates announcement, or any new admission opens, etc.</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5B312B7-8A68-6584-A6BC-C27CDBEA8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258" y="1957070"/>
            <a:ext cx="5612765" cy="2801620"/>
          </a:xfrm>
          <a:prstGeom prst="rect">
            <a:avLst/>
          </a:prstGeom>
          <a:ln>
            <a:solidFill>
              <a:sysClr val="window" lastClr="FFFFFF">
                <a:lumMod val="65000"/>
              </a:sysClr>
            </a:solidFill>
          </a:ln>
        </p:spPr>
      </p:pic>
    </p:spTree>
    <p:extLst>
      <p:ext uri="{BB962C8B-B14F-4D97-AF65-F5344CB8AC3E}">
        <p14:creationId xmlns:p14="http://schemas.microsoft.com/office/powerpoint/2010/main" val="200206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EB3C0B-86A5-FED9-E995-644B70A7918D}"/>
              </a:ext>
            </a:extLst>
          </p:cNvPr>
          <p:cNvSpPr>
            <a:spLocks noGrp="1"/>
          </p:cNvSpPr>
          <p:nvPr>
            <p:ph type="title"/>
          </p:nvPr>
        </p:nvSpPr>
        <p:spPr>
          <a:xfrm>
            <a:off x="3889569" y="2824018"/>
            <a:ext cx="4412862" cy="1209964"/>
          </a:xfrm>
        </p:spPr>
        <p:txBody>
          <a:bodyPr anchor="b">
            <a:normAutofit/>
          </a:bodyPr>
          <a:lstStyle/>
          <a:p>
            <a:pPr algn="ctr"/>
            <a:r>
              <a:rPr lang="en-IN" sz="6000" b="1" dirty="0">
                <a:solidFill>
                  <a:schemeClr val="bg1"/>
                </a:solidFill>
                <a:effectLst>
                  <a:outerShdw blurRad="50800" dist="38100" dir="2700000" algn="tl" rotWithShape="0">
                    <a:prstClr val="black">
                      <a:alpha val="40000"/>
                    </a:prstClr>
                  </a:outerShdw>
                </a:effectLst>
                <a:latin typeface="Trebuchet MS" panose="020B0603020202020204" pitchFamily="34" charset="0"/>
                <a:cs typeface="Segoe UI Semilight" panose="020B0402040204020203" pitchFamily="34" charset="0"/>
              </a:rPr>
              <a:t>THANK YOU</a:t>
            </a:r>
            <a:endParaRPr lang="en-IN" sz="6000" b="1" dirty="0">
              <a:solidFill>
                <a:schemeClr val="bg1"/>
              </a:solidFill>
              <a:effectLst>
                <a:outerShdw blurRad="50800" dist="38100" dir="2700000" algn="tl" rotWithShape="0">
                  <a:prstClr val="black">
                    <a:alpha val="40000"/>
                  </a:prstClr>
                </a:outerShdw>
              </a:effectLst>
              <a:latin typeface="Trebuchet MS" panose="020B0603020202020204" pitchFamily="34" charset="0"/>
              <a:cs typeface="Arial" panose="020B0604020202020204" pitchFamily="34" charset="0"/>
            </a:endParaRPr>
          </a:p>
        </p:txBody>
      </p:sp>
    </p:spTree>
    <p:extLst>
      <p:ext uri="{BB962C8B-B14F-4D97-AF65-F5344CB8AC3E}">
        <p14:creationId xmlns:p14="http://schemas.microsoft.com/office/powerpoint/2010/main" val="406752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6DDB1F-EAFC-027E-B0B4-62BD01AF821A}"/>
              </a:ext>
            </a:extLst>
          </p:cNvPr>
          <p:cNvSpPr>
            <a:spLocks noGrp="1"/>
          </p:cNvSpPr>
          <p:nvPr>
            <p:ph type="title"/>
          </p:nvPr>
        </p:nvSpPr>
        <p:spPr>
          <a:xfrm>
            <a:off x="640080" y="475488"/>
            <a:ext cx="4368602" cy="1867920"/>
          </a:xfrm>
        </p:spPr>
        <p:txBody>
          <a:bodyPr anchor="b">
            <a:normAutofit/>
          </a:bodyPr>
          <a:lstStyle/>
          <a:p>
            <a:r>
              <a:rPr lang="en-IN" sz="4800" dirty="0">
                <a:latin typeface="Tw Cen MT" panose="020B0602020104020603" pitchFamily="34" charset="0"/>
                <a:cs typeface="Arial" panose="020B0604020202020204" pitchFamily="34" charset="0"/>
              </a:rPr>
              <a:t>PROBLEM STATEMENT</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24A7D27-0D92-838E-1179-D13063C17BCE}"/>
              </a:ext>
            </a:extLst>
          </p:cNvPr>
          <p:cNvSpPr>
            <a:spLocks noGrp="1"/>
          </p:cNvSpPr>
          <p:nvPr>
            <p:ph idx="1"/>
          </p:nvPr>
        </p:nvSpPr>
        <p:spPr>
          <a:xfrm>
            <a:off x="38909" y="2785350"/>
            <a:ext cx="7655669" cy="3771092"/>
          </a:xfrm>
        </p:spPr>
        <p:txBody>
          <a:bodyPr>
            <a:normAutofit/>
          </a:bodyPr>
          <a:lstStyle/>
          <a:p>
            <a:pPr indent="457206">
              <a:spcAft>
                <a:spcPts val="800"/>
              </a:spcAft>
            </a:pPr>
            <a:r>
              <a:rPr lang="en-IN" sz="2000" dirty="0">
                <a:latin typeface="Tw Cen MT" panose="020B0602020104020603" pitchFamily="34" charset="0"/>
                <a:ea typeface="Calibri" panose="020F0502020204030204" pitchFamily="34" charset="0"/>
                <a:cs typeface="Times New Roman" panose="02020603050405020304" pitchFamily="18" charset="0"/>
              </a:rPr>
              <a:t>The students have less aware about their Higher Studies.</a:t>
            </a:r>
          </a:p>
          <a:p>
            <a:pPr indent="457206">
              <a:spcAft>
                <a:spcPts val="800"/>
              </a:spcAft>
            </a:pPr>
            <a:r>
              <a:rPr lang="en-IN" sz="2000" dirty="0">
                <a:latin typeface="Tw Cen MT" panose="020B0602020104020603" pitchFamily="34" charset="0"/>
                <a:ea typeface="Calibri" panose="020F0502020204030204" pitchFamily="34" charset="0"/>
                <a:cs typeface="Times New Roman" panose="02020603050405020304" pitchFamily="18" charset="0"/>
              </a:rPr>
              <a:t>They randomly search information from various resources.</a:t>
            </a:r>
          </a:p>
          <a:p>
            <a:pPr indent="457206">
              <a:spcAft>
                <a:spcPts val="800"/>
              </a:spcAft>
            </a:pPr>
            <a:r>
              <a:rPr lang="en-IN" sz="2000" dirty="0">
                <a:latin typeface="Tw Cen MT" panose="020B0602020104020603" pitchFamily="34" charset="0"/>
                <a:ea typeface="Calibri" panose="020F0502020204030204" pitchFamily="34" charset="0"/>
                <a:cs typeface="Times New Roman" panose="02020603050405020304" pitchFamily="18" charset="0"/>
              </a:rPr>
              <a:t>Lack of knowledge and guidance for the running steps in studies.</a:t>
            </a:r>
          </a:p>
          <a:p>
            <a:pPr indent="457206">
              <a:spcAft>
                <a:spcPts val="800"/>
              </a:spcAft>
            </a:pPr>
            <a:r>
              <a:rPr lang="en-IN" sz="2000" dirty="0">
                <a:latin typeface="Tw Cen MT" panose="020B0602020104020603" pitchFamily="34" charset="0"/>
                <a:ea typeface="Calibri" panose="020F0502020204030204" pitchFamily="34" charset="0"/>
                <a:cs typeface="Times New Roman" panose="02020603050405020304" pitchFamily="18" charset="0"/>
              </a:rPr>
              <a:t>Thus, as a solution the Portal for Student’s Higher Education will    	help them to gain more knowledge about the different streams.</a:t>
            </a:r>
          </a:p>
          <a:p>
            <a:pPr indent="457206">
              <a:spcAft>
                <a:spcPts val="800"/>
              </a:spcAft>
            </a:pPr>
            <a:r>
              <a:rPr lang="en-IN" sz="2000" dirty="0">
                <a:latin typeface="Tw Cen MT" panose="020B0602020104020603" pitchFamily="34" charset="0"/>
                <a:ea typeface="Calibri" panose="020F0502020204030204" pitchFamily="34" charset="0"/>
                <a:cs typeface="Times New Roman" panose="02020603050405020304" pitchFamily="18" charset="0"/>
              </a:rPr>
              <a:t>Also develop their skills by the training providing by the portal.</a:t>
            </a:r>
          </a:p>
        </p:txBody>
      </p:sp>
      <p:pic>
        <p:nvPicPr>
          <p:cNvPr id="1026" name="Picture 2">
            <a:extLst>
              <a:ext uri="{FF2B5EF4-FFF2-40B4-BE49-F238E27FC236}">
                <a16:creationId xmlns:a16="http://schemas.microsoft.com/office/drawing/2014/main" id="{52CDCFA7-A2EC-DAC6-8125-6FF1D80AA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40" r="14140"/>
          <a:stretch/>
        </p:blipFill>
        <p:spPr bwMode="auto">
          <a:xfrm>
            <a:off x="7454129"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04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9D86AB-19AE-CE4B-9641-FE5ECEA341D1}"/>
              </a:ext>
            </a:extLst>
          </p:cNvPr>
          <p:cNvSpPr txBox="1">
            <a:spLocks/>
          </p:cNvSpPr>
          <p:nvPr/>
        </p:nvSpPr>
        <p:spPr>
          <a:xfrm>
            <a:off x="2561320" y="-60865"/>
            <a:ext cx="8523922" cy="997278"/>
          </a:xfrm>
          <a:prstGeom prst="rect">
            <a:avLst/>
          </a:prstGeom>
        </p:spPr>
        <p:txBody>
          <a:bodyPr vert="horz" lIns="91440" tIns="45720" rIns="91440" bIns="45720" rtlCol="0" anchor="b">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dirty="0">
                <a:latin typeface="Tw Cen MT" panose="020B0602020104020603" pitchFamily="34" charset="0"/>
                <a:cs typeface="Arial" panose="020B0604020202020204" pitchFamily="34" charset="0"/>
              </a:rPr>
              <a:t>Hardware/ Software Specification</a:t>
            </a:r>
          </a:p>
        </p:txBody>
      </p:sp>
      <p:pic>
        <p:nvPicPr>
          <p:cNvPr id="8" name="Picture 7">
            <a:extLst>
              <a:ext uri="{FF2B5EF4-FFF2-40B4-BE49-F238E27FC236}">
                <a16:creationId xmlns:a16="http://schemas.microsoft.com/office/drawing/2014/main" id="{C31B0794-6267-FF5F-BC0D-B142D42A66BA}"/>
              </a:ext>
            </a:extLst>
          </p:cNvPr>
          <p:cNvPicPr>
            <a:picLocks noChangeAspect="1"/>
          </p:cNvPicPr>
          <p:nvPr/>
        </p:nvPicPr>
        <p:blipFill rotWithShape="1">
          <a:blip r:embed="rId2">
            <a:extLst>
              <a:ext uri="{28A0092B-C50C-407E-A947-70E740481C1C}">
                <a14:useLocalDpi xmlns:a14="http://schemas.microsoft.com/office/drawing/2010/main" val="0"/>
              </a:ext>
            </a:extLst>
          </a:blip>
          <a:srcRect l="2166" t="5515" r="3726"/>
          <a:stretch/>
        </p:blipFill>
        <p:spPr>
          <a:xfrm>
            <a:off x="102240" y="3375106"/>
            <a:ext cx="4525700" cy="3581652"/>
          </a:xfrm>
          <a:prstGeom prst="rect">
            <a:avLst/>
          </a:prstGeom>
        </p:spPr>
      </p:pic>
      <p:sp>
        <p:nvSpPr>
          <p:cNvPr id="9" name="Rectangle 8">
            <a:extLst>
              <a:ext uri="{FF2B5EF4-FFF2-40B4-BE49-F238E27FC236}">
                <a16:creationId xmlns:a16="http://schemas.microsoft.com/office/drawing/2014/main" id="{199F1541-88F4-DD56-FEC6-5BA0C2D0AC89}"/>
              </a:ext>
            </a:extLst>
          </p:cNvPr>
          <p:cNvSpPr>
            <a:spLocks noChangeAspect="1"/>
          </p:cNvSpPr>
          <p:nvPr/>
        </p:nvSpPr>
        <p:spPr>
          <a:xfrm>
            <a:off x="3559824" y="1022722"/>
            <a:ext cx="5904000" cy="5272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3BE55121-9E28-E7AF-633A-D0F96437C913}"/>
              </a:ext>
            </a:extLst>
          </p:cNvPr>
          <p:cNvSpPr>
            <a:spLocks noGrp="1"/>
          </p:cNvSpPr>
          <p:nvPr>
            <p:ph idx="1"/>
          </p:nvPr>
        </p:nvSpPr>
        <p:spPr>
          <a:xfrm>
            <a:off x="190574" y="1598054"/>
            <a:ext cx="5744898" cy="1521437"/>
          </a:xfrm>
        </p:spPr>
        <p:txBody>
          <a:bodyPr>
            <a:normAutofit/>
          </a:bodyPr>
          <a:lstStyle/>
          <a:p>
            <a:pPr marL="0" lvl="0" indent="0">
              <a:lnSpc>
                <a:spcPct val="100000"/>
              </a:lnSpc>
              <a:spcBef>
                <a:spcPts val="0"/>
              </a:spcBef>
              <a:buNone/>
            </a:pPr>
            <a:r>
              <a:rPr lang="en-US" sz="2000" b="1" dirty="0">
                <a:effectLst/>
                <a:latin typeface="Calibri" panose="020F0502020204030204" pitchFamily="34" charset="0"/>
                <a:ea typeface="Times New Roman" panose="02020603050405020304" pitchFamily="18" charset="0"/>
                <a:cs typeface="Calibri" panose="020F0502020204030204" pitchFamily="34" charset="0"/>
              </a:rPr>
              <a:t>HARDWARE USED</a:t>
            </a:r>
          </a:p>
          <a:p>
            <a:pPr marL="0" lvl="0" indent="0">
              <a:lnSpc>
                <a:spcPct val="100000"/>
              </a:lnSpc>
              <a:spcBef>
                <a:spcPts val="0"/>
              </a:spcBef>
              <a:buNone/>
            </a:pP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0000"/>
              </a:lnSpc>
              <a:spcBef>
                <a:spcPts val="0"/>
              </a:spcBef>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System         : </a:t>
            </a:r>
            <a:r>
              <a:rPr lang="en-US" sz="1800" dirty="0">
                <a:effectLst/>
                <a:latin typeface="Calibri" panose="020F0502020204030204" pitchFamily="34" charset="0"/>
                <a:ea typeface="Times New Roman" panose="02020603050405020304" pitchFamily="18" charset="0"/>
                <a:cs typeface="Calibri" panose="020F0502020204030204" pitchFamily="34" charset="0"/>
              </a:rPr>
              <a:t>64-bit Operating System – Windows 10.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spcBef>
                <a:spcPts val="0"/>
              </a:spcBef>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Calibri" panose="020F0502020204030204" pitchFamily="34" charset="0"/>
              </a:rPr>
              <a:t>Ram              : </a:t>
            </a:r>
            <a:r>
              <a:rPr lang="en-US" sz="1800" dirty="0">
                <a:effectLst/>
                <a:latin typeface="Calibri" panose="020F0502020204030204" pitchFamily="34" charset="0"/>
                <a:ea typeface="Times New Roman" panose="02020603050405020304" pitchFamily="18" charset="0"/>
                <a:cs typeface="Calibri" panose="020F0502020204030204" pitchFamily="34" charset="0"/>
              </a:rPr>
              <a:t>4 GB</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0000"/>
              </a:lnSpc>
              <a:spcBef>
                <a:spcPts val="0"/>
              </a:spcBef>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Storage        : </a:t>
            </a:r>
            <a:r>
              <a:rPr lang="en-US" sz="1800" dirty="0">
                <a:effectLst/>
                <a:latin typeface="Calibri" panose="020F0502020204030204" pitchFamily="34" charset="0"/>
                <a:ea typeface="Times New Roman" panose="02020603050405020304" pitchFamily="18" charset="0"/>
                <a:cs typeface="Calibri" panose="020F0502020204030204" pitchFamily="34" charset="0"/>
              </a:rPr>
              <a:t>512 GB</a:t>
            </a:r>
          </a:p>
          <a:p>
            <a:pPr marL="0" lvl="0" indent="0">
              <a:lnSpc>
                <a:spcPct val="100000"/>
              </a:lnSpc>
              <a:spcBef>
                <a:spcPts val="0"/>
              </a:spcBef>
              <a:buNone/>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Content Placeholder 2">
            <a:extLst>
              <a:ext uri="{FF2B5EF4-FFF2-40B4-BE49-F238E27FC236}">
                <a16:creationId xmlns:a16="http://schemas.microsoft.com/office/drawing/2014/main" id="{3136109D-76DF-444B-DD27-EDE06A7CE951}"/>
              </a:ext>
            </a:extLst>
          </p:cNvPr>
          <p:cNvSpPr txBox="1">
            <a:spLocks/>
          </p:cNvSpPr>
          <p:nvPr/>
        </p:nvSpPr>
        <p:spPr>
          <a:xfrm>
            <a:off x="7178881" y="2220145"/>
            <a:ext cx="4149520" cy="4264779"/>
          </a:xfrm>
          <a:prstGeom prst="rect">
            <a:avLst/>
          </a:prstGeom>
        </p:spPr>
        <p:txBody>
          <a:bodyPr vert="horz" lIns="91440" tIns="45720" rIns="91440" bIns="45720" rtlCol="0">
            <a:normAutofit lnSpcReduction="10000"/>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000" b="1" dirty="0">
                <a:latin typeface="Calibri" panose="020F0502020204030204" pitchFamily="34" charset="0"/>
                <a:ea typeface="Times New Roman" panose="02020603050405020304" pitchFamily="18" charset="0"/>
                <a:cs typeface="Calibri" panose="020F0502020204030204" pitchFamily="34" charset="0"/>
              </a:rPr>
              <a:t>SOFTWARE USED</a:t>
            </a:r>
          </a:p>
          <a:p>
            <a:pPr marL="0" indent="0">
              <a:lnSpc>
                <a:spcPct val="100000"/>
              </a:lnSpc>
              <a:spcBef>
                <a:spcPts val="0"/>
              </a:spcBef>
              <a:buFont typeface="Arial" panose="020B0604020202020204" pitchFamily="34" charset="0"/>
              <a:buNone/>
            </a:pPr>
            <a:endParaRPr lang="en-US" sz="1800" b="1"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0"/>
              </a:spcBef>
              <a:buNone/>
            </a:pPr>
            <a:r>
              <a:rPr lang="en-US" sz="1800" b="1" dirty="0">
                <a:latin typeface="Calibri" panose="020F0502020204030204" pitchFamily="34" charset="0"/>
                <a:ea typeface="Times New Roman" panose="02020603050405020304" pitchFamily="18" charset="0"/>
                <a:cs typeface="Calibri" panose="020F0502020204030204" pitchFamily="34" charset="0"/>
              </a:rPr>
              <a:t>•   Frontend technologies:</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HTML</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CSS</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JavaScript</a:t>
            </a:r>
          </a:p>
          <a:p>
            <a:pPr marL="0" indent="0">
              <a:lnSpc>
                <a:spcPct val="100000"/>
              </a:lnSpc>
              <a:spcBef>
                <a:spcPts val="0"/>
              </a:spcBef>
              <a:buNone/>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0"/>
              </a:spcBef>
              <a:buNone/>
            </a:pPr>
            <a:r>
              <a:rPr lang="en-US" sz="1800" b="1" dirty="0">
                <a:latin typeface="Calibri" panose="020F0502020204030204" pitchFamily="34" charset="0"/>
                <a:ea typeface="Times New Roman" panose="02020603050405020304" pitchFamily="18" charset="0"/>
                <a:cs typeface="Calibri" panose="020F0502020204030204" pitchFamily="34" charset="0"/>
              </a:rPr>
              <a:t>•   Backend Technologies:</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PHP</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Ajax</a:t>
            </a:r>
          </a:p>
          <a:p>
            <a:pPr marL="0" indent="0">
              <a:lnSpc>
                <a:spcPct val="100000"/>
              </a:lnSpc>
              <a:spcBef>
                <a:spcPts val="0"/>
              </a:spcBef>
              <a:buNone/>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0"/>
              </a:spcBef>
              <a:buNone/>
            </a:pPr>
            <a:r>
              <a:rPr lang="en-US" sz="1800" b="1" dirty="0">
                <a:latin typeface="Calibri" panose="020F0502020204030204" pitchFamily="34" charset="0"/>
                <a:ea typeface="Times New Roman" panose="02020603050405020304" pitchFamily="18" charset="0"/>
                <a:cs typeface="Calibri" panose="020F0502020204030204" pitchFamily="34" charset="0"/>
              </a:rPr>
              <a:t>•   IDE:</a:t>
            </a:r>
          </a:p>
          <a:p>
            <a:pPr marL="0" indent="0">
              <a:lnSpc>
                <a:spcPct val="100000"/>
              </a:lnSpc>
              <a:spcBef>
                <a:spcPts val="0"/>
              </a:spcBef>
              <a:buNone/>
            </a:pPr>
            <a:r>
              <a:rPr lang="en-US" sz="1800" b="1" dirty="0">
                <a:latin typeface="Calibri" panose="020F0502020204030204" pitchFamily="34" charset="0"/>
                <a:ea typeface="Times New Roman" panose="02020603050405020304" pitchFamily="18" charset="0"/>
                <a:cs typeface="Calibri" panose="020F0502020204030204" pitchFamily="34" charset="0"/>
              </a:rPr>
              <a:t>	</a:t>
            </a:r>
            <a:r>
              <a:rPr lang="en-US" sz="1800" dirty="0">
                <a:latin typeface="Calibri" panose="020F0502020204030204" pitchFamily="34" charset="0"/>
                <a:ea typeface="Times New Roman" panose="02020603050405020304" pitchFamily="18" charset="0"/>
                <a:cs typeface="Calibri" panose="020F0502020204030204" pitchFamily="34" charset="0"/>
              </a:rPr>
              <a:t>-   Visual Studio code</a:t>
            </a:r>
          </a:p>
          <a:p>
            <a:pPr marL="0" indent="0">
              <a:lnSpc>
                <a:spcPct val="100000"/>
              </a:lnSpc>
              <a:spcBef>
                <a:spcPts val="0"/>
              </a:spcBef>
              <a:buNone/>
            </a:pPr>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0000"/>
              </a:lnSpc>
              <a:spcBef>
                <a:spcPts val="0"/>
              </a:spcBef>
              <a:buNone/>
            </a:pPr>
            <a:r>
              <a:rPr lang="en-US" sz="1800" b="1" dirty="0">
                <a:latin typeface="Calibri" panose="020F0502020204030204" pitchFamily="34" charset="0"/>
                <a:ea typeface="Times New Roman" panose="02020603050405020304" pitchFamily="18" charset="0"/>
                <a:cs typeface="Calibri" panose="020F0502020204030204" pitchFamily="34" charset="0"/>
              </a:rPr>
              <a:t>•   Database:</a:t>
            </a:r>
          </a:p>
          <a:p>
            <a:pPr marL="0" indent="0">
              <a:lnSpc>
                <a:spcPct val="100000"/>
              </a:lnSpc>
              <a:spcBef>
                <a:spcPts val="0"/>
              </a:spcBef>
              <a:buNone/>
            </a:pPr>
            <a:r>
              <a:rPr lang="en-US" sz="1800" dirty="0">
                <a:latin typeface="Calibri" panose="020F0502020204030204" pitchFamily="34" charset="0"/>
                <a:ea typeface="Times New Roman" panose="02020603050405020304" pitchFamily="18" charset="0"/>
                <a:cs typeface="Calibri" panose="020F0502020204030204" pitchFamily="34" charset="0"/>
              </a:rPr>
              <a:t>	-   MySQL (XAMPP server)</a:t>
            </a:r>
          </a:p>
          <a:p>
            <a:pPr marL="0" indent="0">
              <a:lnSpc>
                <a:spcPct val="100000"/>
              </a:lnSpc>
              <a:spcBef>
                <a:spcPts val="0"/>
              </a:spcBef>
              <a:buFont typeface="Arial" panose="020B0604020202020204" pitchFamily="34" charset="0"/>
              <a:buNone/>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21F144AF-31A7-22F1-ACE4-6D4C046EBB76}"/>
              </a:ext>
            </a:extLst>
          </p:cNvPr>
          <p:cNvSpPr/>
          <p:nvPr/>
        </p:nvSpPr>
        <p:spPr>
          <a:xfrm rot="5400000">
            <a:off x="7768531" y="792210"/>
            <a:ext cx="6469498" cy="8523923"/>
          </a:xfrm>
          <a:prstGeom prst="roundRect">
            <a:avLst/>
          </a:prstGeom>
          <a:solidFill>
            <a:schemeClr val="accent6">
              <a:lumMod val="60000"/>
              <a:lumOff val="4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Diagonal Corners Rounded 12">
            <a:extLst>
              <a:ext uri="{FF2B5EF4-FFF2-40B4-BE49-F238E27FC236}">
                <a16:creationId xmlns:a16="http://schemas.microsoft.com/office/drawing/2014/main" id="{C3F2799F-B3D4-59E1-3315-DB0C318774B5}"/>
              </a:ext>
            </a:extLst>
          </p:cNvPr>
          <p:cNvSpPr/>
          <p:nvPr/>
        </p:nvSpPr>
        <p:spPr>
          <a:xfrm>
            <a:off x="-1327207" y="1489505"/>
            <a:ext cx="7423207" cy="1725440"/>
          </a:xfrm>
          <a:prstGeom prst="round2DiagRect">
            <a:avLst>
              <a:gd name="adj1" fmla="val 50000"/>
              <a:gd name="adj2" fmla="val 50000"/>
            </a:avLst>
          </a:prstGeom>
          <a:solidFill>
            <a:schemeClr val="accent2">
              <a:lumMod val="60000"/>
              <a:lumOff val="40000"/>
              <a:alpha val="4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0021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Off-page Connector 3">
            <a:extLst>
              <a:ext uri="{FF2B5EF4-FFF2-40B4-BE49-F238E27FC236}">
                <a16:creationId xmlns:a16="http://schemas.microsoft.com/office/drawing/2014/main" id="{A62E334E-2303-3670-6FD1-B0E96072C0D6}"/>
              </a:ext>
            </a:extLst>
          </p:cNvPr>
          <p:cNvSpPr/>
          <p:nvPr/>
        </p:nvSpPr>
        <p:spPr>
          <a:xfrm rot="16200000">
            <a:off x="-347662" y="2235992"/>
            <a:ext cx="3567115" cy="2386015"/>
          </a:xfrm>
          <a:prstGeom prst="flowChartOffpageConnector">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61A171B0-A50E-CC5D-61FA-1F9C00DEDD54}"/>
              </a:ext>
            </a:extLst>
          </p:cNvPr>
          <p:cNvSpPr>
            <a:spLocks noGrp="1"/>
          </p:cNvSpPr>
          <p:nvPr>
            <p:ph type="title"/>
          </p:nvPr>
        </p:nvSpPr>
        <p:spPr>
          <a:xfrm>
            <a:off x="0" y="2155371"/>
            <a:ext cx="2628900" cy="2547257"/>
          </a:xfrm>
          <a:noFill/>
        </p:spPr>
        <p:txBody>
          <a:bodyPr vert="horz" lIns="91440" tIns="45720" rIns="91440" bIns="45720" rtlCol="0" anchor="ctr">
            <a:normAutofit/>
          </a:bodyPr>
          <a:lstStyle/>
          <a:p>
            <a:pPr algn="ctr" defTabSz="914400"/>
            <a:r>
              <a:rPr lang="en-US" sz="3600" dirty="0">
                <a:solidFill>
                  <a:srgbClr val="FFFFFF"/>
                </a:solidFill>
                <a:latin typeface="Trebuchet MS" panose="020B0603020202020204" pitchFamily="34" charset="0"/>
                <a:cs typeface="Arial" panose="020B0604020202020204" pitchFamily="34" charset="0"/>
              </a:rPr>
              <a:t>Use Case</a:t>
            </a:r>
            <a:r>
              <a:rPr lang="en-US" sz="3600" kern="1200" dirty="0">
                <a:solidFill>
                  <a:srgbClr val="FFFFFF"/>
                </a:solidFill>
                <a:latin typeface="Trebuchet MS" panose="020B0603020202020204" pitchFamily="34" charset="0"/>
                <a:cs typeface="Arial" panose="020B0604020202020204" pitchFamily="34" charset="0"/>
              </a:rPr>
              <a:t> DIAGRAM </a:t>
            </a:r>
          </a:p>
        </p:txBody>
      </p:sp>
      <p:pic>
        <p:nvPicPr>
          <p:cNvPr id="6" name="Picture 5">
            <a:extLst>
              <a:ext uri="{FF2B5EF4-FFF2-40B4-BE49-F238E27FC236}">
                <a16:creationId xmlns:a16="http://schemas.microsoft.com/office/drawing/2014/main" id="{45632B72-A0A4-25F1-0F3F-6DFB04102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06" b="23836"/>
          <a:stretch/>
        </p:blipFill>
        <p:spPr>
          <a:xfrm>
            <a:off x="3067049" y="298267"/>
            <a:ext cx="8029575" cy="6261466"/>
          </a:xfrm>
          <a:prstGeom prst="rect">
            <a:avLst/>
          </a:prstGeom>
        </p:spPr>
      </p:pic>
    </p:spTree>
    <p:extLst>
      <p:ext uri="{BB962C8B-B14F-4D97-AF65-F5344CB8AC3E}">
        <p14:creationId xmlns:p14="http://schemas.microsoft.com/office/powerpoint/2010/main" val="299186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DA5994-57C5-C248-E076-8CF7D3C8A1CD}"/>
              </a:ext>
            </a:extLst>
          </p:cNvPr>
          <p:cNvSpPr>
            <a:spLocks noGrp="1"/>
          </p:cNvSpPr>
          <p:nvPr>
            <p:ph type="title"/>
          </p:nvPr>
        </p:nvSpPr>
        <p:spPr>
          <a:xfrm>
            <a:off x="664581" y="316988"/>
            <a:ext cx="3618052" cy="564004"/>
          </a:xfrm>
        </p:spPr>
        <p:txBody>
          <a:bodyPr anchor="b">
            <a:noAutofit/>
          </a:bodyPr>
          <a:lstStyle/>
          <a:p>
            <a:r>
              <a:rPr lang="en-IN" sz="3200" dirty="0">
                <a:latin typeface="Tw Cen MT" panose="020B0602020104020603" pitchFamily="34" charset="0"/>
                <a:cs typeface="Arial" panose="020B0604020202020204" pitchFamily="34" charset="0"/>
              </a:rPr>
              <a:t>DATABASE DESIGN </a:t>
            </a:r>
          </a:p>
        </p:txBody>
      </p:sp>
      <p:pic>
        <p:nvPicPr>
          <p:cNvPr id="5" name="Picture 4">
            <a:extLst>
              <a:ext uri="{FF2B5EF4-FFF2-40B4-BE49-F238E27FC236}">
                <a16:creationId xmlns:a16="http://schemas.microsoft.com/office/drawing/2014/main" id="{1A73F21E-5F2B-03B6-77B9-504F6EA985B5}"/>
              </a:ext>
            </a:extLst>
          </p:cNvPr>
          <p:cNvPicPr>
            <a:picLocks noChangeAspect="1"/>
          </p:cNvPicPr>
          <p:nvPr/>
        </p:nvPicPr>
        <p:blipFill rotWithShape="1">
          <a:blip r:embed="rId2">
            <a:extLst>
              <a:ext uri="{28A0092B-C50C-407E-A947-70E740481C1C}">
                <a14:useLocalDpi xmlns:a14="http://schemas.microsoft.com/office/drawing/2010/main" val="0"/>
              </a:ext>
            </a:extLst>
          </a:blip>
          <a:srcRect l="7819" t="11083" r="8439" b="46128"/>
          <a:stretch/>
        </p:blipFill>
        <p:spPr>
          <a:xfrm>
            <a:off x="572872" y="1099332"/>
            <a:ext cx="7140544" cy="5159678"/>
          </a:xfrm>
          <a:prstGeom prst="rect">
            <a:avLst/>
          </a:prstGeom>
        </p:spPr>
      </p:pic>
      <p:pic>
        <p:nvPicPr>
          <p:cNvPr id="6" name="Picture 5">
            <a:extLst>
              <a:ext uri="{FF2B5EF4-FFF2-40B4-BE49-F238E27FC236}">
                <a16:creationId xmlns:a16="http://schemas.microsoft.com/office/drawing/2014/main" id="{D79B67C8-5A0B-53FA-3E4B-00B0FE4FA556}"/>
              </a:ext>
            </a:extLst>
          </p:cNvPr>
          <p:cNvPicPr>
            <a:picLocks noChangeAspect="1"/>
          </p:cNvPicPr>
          <p:nvPr/>
        </p:nvPicPr>
        <p:blipFill rotWithShape="1">
          <a:blip r:embed="rId3">
            <a:extLst>
              <a:ext uri="{28A0092B-C50C-407E-A947-70E740481C1C}">
                <a14:useLocalDpi xmlns:a14="http://schemas.microsoft.com/office/drawing/2010/main" val="0"/>
              </a:ext>
            </a:extLst>
          </a:blip>
          <a:srcRect l="9855" t="6589" r="8475" b="11646"/>
          <a:stretch/>
        </p:blipFill>
        <p:spPr>
          <a:xfrm>
            <a:off x="7713416" y="3865165"/>
            <a:ext cx="4211331" cy="2393845"/>
          </a:xfrm>
          <a:prstGeom prst="rect">
            <a:avLst/>
          </a:prstGeom>
        </p:spPr>
      </p:pic>
    </p:spTree>
    <p:extLst>
      <p:ext uri="{BB962C8B-B14F-4D97-AF65-F5344CB8AC3E}">
        <p14:creationId xmlns:p14="http://schemas.microsoft.com/office/powerpoint/2010/main" val="347473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9B67C8-5A0B-53FA-3E4B-00B0FE4FA556}"/>
              </a:ext>
            </a:extLst>
          </p:cNvPr>
          <p:cNvPicPr>
            <a:picLocks noChangeAspect="1"/>
          </p:cNvPicPr>
          <p:nvPr/>
        </p:nvPicPr>
        <p:blipFill rotWithShape="1">
          <a:blip r:embed="rId2">
            <a:extLst>
              <a:ext uri="{28A0092B-C50C-407E-A947-70E740481C1C}">
                <a14:useLocalDpi xmlns:a14="http://schemas.microsoft.com/office/drawing/2010/main" val="0"/>
              </a:ext>
            </a:extLst>
          </a:blip>
          <a:srcRect l="8228" t="54095" r="8030" b="14244"/>
          <a:stretch/>
        </p:blipFill>
        <p:spPr>
          <a:xfrm>
            <a:off x="551727" y="953334"/>
            <a:ext cx="7136102" cy="3815436"/>
          </a:xfrm>
          <a:prstGeom prst="rect">
            <a:avLst/>
          </a:prstGeom>
        </p:spPr>
      </p:pic>
      <p:pic>
        <p:nvPicPr>
          <p:cNvPr id="10" name="Picture 9">
            <a:extLst>
              <a:ext uri="{FF2B5EF4-FFF2-40B4-BE49-F238E27FC236}">
                <a16:creationId xmlns:a16="http://schemas.microsoft.com/office/drawing/2014/main" id="{58131926-E463-65BE-BC29-64BD3FE1CCE0}"/>
              </a:ext>
            </a:extLst>
          </p:cNvPr>
          <p:cNvPicPr>
            <a:picLocks noChangeAspect="1"/>
          </p:cNvPicPr>
          <p:nvPr/>
        </p:nvPicPr>
        <p:blipFill rotWithShape="1">
          <a:blip r:embed="rId3">
            <a:extLst>
              <a:ext uri="{28A0092B-C50C-407E-A947-70E740481C1C}">
                <a14:useLocalDpi xmlns:a14="http://schemas.microsoft.com/office/drawing/2010/main" val="0"/>
              </a:ext>
            </a:extLst>
          </a:blip>
          <a:srcRect t="13316" b="10389"/>
          <a:stretch/>
        </p:blipFill>
        <p:spPr>
          <a:xfrm>
            <a:off x="7572082" y="3429000"/>
            <a:ext cx="4504171" cy="2662435"/>
          </a:xfrm>
          <a:prstGeom prst="rect">
            <a:avLst/>
          </a:prstGeom>
        </p:spPr>
      </p:pic>
    </p:spTree>
    <p:extLst>
      <p:ext uri="{BB962C8B-B14F-4D97-AF65-F5344CB8AC3E}">
        <p14:creationId xmlns:p14="http://schemas.microsoft.com/office/powerpoint/2010/main" val="56108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66B30-F038-06DC-8A0B-00371BED802C}"/>
              </a:ext>
            </a:extLst>
          </p:cNvPr>
          <p:cNvPicPr>
            <a:picLocks noChangeAspect="1"/>
          </p:cNvPicPr>
          <p:nvPr/>
        </p:nvPicPr>
        <p:blipFill rotWithShape="1">
          <a:blip r:embed="rId2">
            <a:extLst>
              <a:ext uri="{28A0092B-C50C-407E-A947-70E740481C1C}">
                <a14:useLocalDpi xmlns:a14="http://schemas.microsoft.com/office/drawing/2010/main" val="0"/>
              </a:ext>
            </a:extLst>
          </a:blip>
          <a:srcRect l="6927" t="8685" r="6756" b="53956"/>
          <a:stretch/>
        </p:blipFill>
        <p:spPr>
          <a:xfrm>
            <a:off x="4352081" y="802865"/>
            <a:ext cx="7376931" cy="4515270"/>
          </a:xfrm>
          <a:prstGeom prst="rect">
            <a:avLst/>
          </a:prstGeom>
        </p:spPr>
      </p:pic>
      <p:pic>
        <p:nvPicPr>
          <p:cNvPr id="4" name="Picture 3">
            <a:extLst>
              <a:ext uri="{FF2B5EF4-FFF2-40B4-BE49-F238E27FC236}">
                <a16:creationId xmlns:a16="http://schemas.microsoft.com/office/drawing/2014/main" id="{53BCFF40-1606-4F4B-4742-F37E7274C539}"/>
              </a:ext>
            </a:extLst>
          </p:cNvPr>
          <p:cNvPicPr>
            <a:picLocks noChangeAspect="1"/>
          </p:cNvPicPr>
          <p:nvPr/>
        </p:nvPicPr>
        <p:blipFill rotWithShape="1">
          <a:blip r:embed="rId3">
            <a:extLst>
              <a:ext uri="{28A0092B-C50C-407E-A947-70E740481C1C}">
                <a14:useLocalDpi xmlns:a14="http://schemas.microsoft.com/office/drawing/2010/main" val="0"/>
              </a:ext>
            </a:extLst>
          </a:blip>
          <a:srcRect l="6888" t="10197" r="3426" b="5667"/>
          <a:stretch/>
        </p:blipFill>
        <p:spPr>
          <a:xfrm>
            <a:off x="312516" y="4054919"/>
            <a:ext cx="4039565" cy="2526432"/>
          </a:xfrm>
          <a:prstGeom prst="rect">
            <a:avLst/>
          </a:prstGeom>
        </p:spPr>
      </p:pic>
    </p:spTree>
    <p:extLst>
      <p:ext uri="{BB962C8B-B14F-4D97-AF65-F5344CB8AC3E}">
        <p14:creationId xmlns:p14="http://schemas.microsoft.com/office/powerpoint/2010/main" val="28208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9B67C8-5A0B-53FA-3E4B-00B0FE4FA556}"/>
              </a:ext>
            </a:extLst>
          </p:cNvPr>
          <p:cNvPicPr>
            <a:picLocks noChangeAspect="1"/>
          </p:cNvPicPr>
          <p:nvPr/>
        </p:nvPicPr>
        <p:blipFill>
          <a:blip r:embed="rId2">
            <a:extLst>
              <a:ext uri="{28A0092B-C50C-407E-A947-70E740481C1C}">
                <a14:useLocalDpi xmlns:a14="http://schemas.microsoft.com/office/drawing/2010/main" val="0"/>
              </a:ext>
            </a:extLst>
          </a:blip>
          <a:srcRect t="9007" b="9007"/>
          <a:stretch/>
        </p:blipFill>
        <p:spPr>
          <a:xfrm>
            <a:off x="7980669" y="3946188"/>
            <a:ext cx="4211331" cy="2393845"/>
          </a:xfrm>
          <a:prstGeom prst="rect">
            <a:avLst/>
          </a:prstGeom>
        </p:spPr>
      </p:pic>
      <p:sp>
        <p:nvSpPr>
          <p:cNvPr id="4" name="Title 1">
            <a:extLst>
              <a:ext uri="{FF2B5EF4-FFF2-40B4-BE49-F238E27FC236}">
                <a16:creationId xmlns:a16="http://schemas.microsoft.com/office/drawing/2014/main" id="{4EDA5994-57C5-C248-E076-8CF7D3C8A1CD}"/>
              </a:ext>
            </a:extLst>
          </p:cNvPr>
          <p:cNvSpPr>
            <a:spLocks noGrp="1"/>
          </p:cNvSpPr>
          <p:nvPr>
            <p:ph type="title"/>
          </p:nvPr>
        </p:nvSpPr>
        <p:spPr>
          <a:xfrm>
            <a:off x="467811" y="304342"/>
            <a:ext cx="5408269" cy="564004"/>
          </a:xfrm>
        </p:spPr>
        <p:txBody>
          <a:bodyPr anchor="b">
            <a:normAutofit/>
          </a:bodyPr>
          <a:lstStyle/>
          <a:p>
            <a:r>
              <a:rPr lang="en-IN" sz="3200" dirty="0">
                <a:latin typeface="Tw Cen MT" panose="020B0602020104020603" pitchFamily="34" charset="0"/>
                <a:cs typeface="Arial" panose="020B0604020202020204" pitchFamily="34" charset="0"/>
              </a:rPr>
              <a:t>RELATION AMONG TABLES :</a:t>
            </a:r>
          </a:p>
        </p:txBody>
      </p:sp>
      <p:pic>
        <p:nvPicPr>
          <p:cNvPr id="5" name="Picture 4">
            <a:extLst>
              <a:ext uri="{FF2B5EF4-FFF2-40B4-BE49-F238E27FC236}">
                <a16:creationId xmlns:a16="http://schemas.microsoft.com/office/drawing/2014/main" id="{1A73F21E-5F2B-03B6-77B9-504F6EA985B5}"/>
              </a:ext>
            </a:extLst>
          </p:cNvPr>
          <p:cNvPicPr>
            <a:picLocks noChangeAspect="1"/>
          </p:cNvPicPr>
          <p:nvPr/>
        </p:nvPicPr>
        <p:blipFill rotWithShape="1">
          <a:blip r:embed="rId3">
            <a:extLst>
              <a:ext uri="{28A0092B-C50C-407E-A947-70E740481C1C}">
                <a14:useLocalDpi xmlns:a14="http://schemas.microsoft.com/office/drawing/2010/main" val="0"/>
              </a:ext>
            </a:extLst>
          </a:blip>
          <a:srcRect l="4946" t="52790" r="5578" b="3538"/>
          <a:stretch/>
        </p:blipFill>
        <p:spPr>
          <a:xfrm>
            <a:off x="370389" y="953334"/>
            <a:ext cx="8113854" cy="5600324"/>
          </a:xfrm>
          <a:prstGeom prst="rect">
            <a:avLst/>
          </a:prstGeom>
        </p:spPr>
      </p:pic>
      <p:sp>
        <p:nvSpPr>
          <p:cNvPr id="7" name="Rectangle 6">
            <a:extLst>
              <a:ext uri="{FF2B5EF4-FFF2-40B4-BE49-F238E27FC236}">
                <a16:creationId xmlns:a16="http://schemas.microsoft.com/office/drawing/2014/main" id="{5911E9B3-E329-D1F9-4EC5-E7EDAD309C4C}"/>
              </a:ext>
            </a:extLst>
          </p:cNvPr>
          <p:cNvSpPr>
            <a:spLocks noChangeAspect="1"/>
          </p:cNvSpPr>
          <p:nvPr/>
        </p:nvSpPr>
        <p:spPr>
          <a:xfrm>
            <a:off x="839312" y="852970"/>
            <a:ext cx="4320000" cy="385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076327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615</Words>
  <Application>Microsoft Office PowerPoint</Application>
  <PresentationFormat>Widescreen</PresentationFormat>
  <Paragraphs>67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Bauhaus 93</vt:lpstr>
      <vt:lpstr>Calibri</vt:lpstr>
      <vt:lpstr>Calibri Light</vt:lpstr>
      <vt:lpstr>Symbol</vt:lpstr>
      <vt:lpstr>Trebuchet MS</vt:lpstr>
      <vt:lpstr>Tw Cen MT</vt:lpstr>
      <vt:lpstr>1_Office Theme</vt:lpstr>
      <vt:lpstr>PTU PORTAL FOR STUDENTS HIGHER EDUCATION </vt:lpstr>
      <vt:lpstr>AGENDA</vt:lpstr>
      <vt:lpstr>PROBLEM STATEMENT</vt:lpstr>
      <vt:lpstr>PowerPoint Presentation</vt:lpstr>
      <vt:lpstr>Use Case DIAGRAM </vt:lpstr>
      <vt:lpstr>DATABASE DESIGN </vt:lpstr>
      <vt:lpstr>PowerPoint Presentation</vt:lpstr>
      <vt:lpstr>PowerPoint Presentation</vt:lpstr>
      <vt:lpstr>RELATION AMONG TABLES :</vt:lpstr>
      <vt:lpstr>ER DIAGRAM </vt:lpstr>
      <vt:lpstr>CLASS DIAGRAM </vt:lpstr>
      <vt:lpstr>PowerPoint Presentation</vt:lpstr>
      <vt:lpstr>PowerPoint Presentation</vt:lpstr>
      <vt:lpstr>PowerPoint Presentation</vt:lpstr>
      <vt:lpstr>PowerPoint Presentation</vt:lpstr>
      <vt:lpstr>PowerPoint Presentation</vt:lpstr>
      <vt:lpstr>PowerPoint Presentation</vt:lpstr>
      <vt:lpstr>SCREENSHOTS [at user side]</vt:lpstr>
      <vt:lpstr>PowerPoint Presentation</vt:lpstr>
      <vt:lpstr>PowerPoint Presentation</vt:lpstr>
      <vt:lpstr>SCREENSHOTS [at admin side]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PTU PORTAL FOR STUDENTS HIGHER EDUCATION </dc:title>
  <dc:creator>robertsen.1612@gmail.com</dc:creator>
  <cp:lastModifiedBy>robertsen.1612@gmail.com</cp:lastModifiedBy>
  <cp:revision>11</cp:revision>
  <dcterms:created xsi:type="dcterms:W3CDTF">2022-07-06T14:51:52Z</dcterms:created>
  <dcterms:modified xsi:type="dcterms:W3CDTF">2022-07-07T02:56:25Z</dcterms:modified>
</cp:coreProperties>
</file>